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67" r:id="rId3"/>
    <p:sldId id="257" r:id="rId4"/>
    <p:sldId id="258" r:id="rId5"/>
    <p:sldId id="259" r:id="rId6"/>
    <p:sldId id="260" r:id="rId7"/>
    <p:sldId id="261" r:id="rId8"/>
    <p:sldId id="262" r:id="rId9"/>
    <p:sldId id="263" r:id="rId10"/>
    <p:sldId id="264" r:id="rId11"/>
    <p:sldId id="265" r:id="rId12"/>
    <p:sldId id="266" r:id="rId13"/>
  </p:sldIdLst>
  <p:sldSz cx="14630400" cy="8229600"/>
  <p:notesSz cx="8229600" cy="14630400"/>
  <p:embeddedFontLst>
    <p:embeddedFont>
      <p:font typeface="Kanit" panose="020B0604020202020204" charset="-34"/>
      <p:regular r:id="rId15"/>
      <p:bold r:id="rId16"/>
    </p:embeddedFont>
    <p:embeddedFont>
      <p:font typeface="Martel Sans Light" panose="020B0604020202020204" charset="0"/>
      <p:regular r:id="rId17"/>
    </p:embeddedFont>
  </p:embeddedFontLst>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48"/>
    <p:restoredTop sz="94610"/>
  </p:normalViewPr>
  <p:slideViewPr>
    <p:cSldViewPr snapToGrid="0" snapToObjects="1">
      <p:cViewPr varScale="1">
        <p:scale>
          <a:sx n="93" d="100"/>
          <a:sy n="93" d="100"/>
        </p:scale>
        <p:origin x="27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3950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24D65-6FD3-0F54-8E99-CA2CC4770D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F6742B-E189-93A6-8627-04130C4E70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8823EF-6FE5-38DA-1B9F-5ADC2F0407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9A981D-F0EF-900A-1EE1-D42FCAD61176}"/>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866848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755696" y="2469594"/>
            <a:ext cx="5632490" cy="704017"/>
          </a:xfrm>
          <a:prstGeom prst="rect">
            <a:avLst/>
          </a:prstGeom>
          <a:noFill/>
          <a:ln/>
        </p:spPr>
        <p:txBody>
          <a:bodyPr wrap="none" lIns="0" tIns="0" rIns="0" bIns="0" rtlCol="0" anchor="t"/>
          <a:lstStyle/>
          <a:p>
            <a:pPr marL="0" indent="0" algn="ctr">
              <a:lnSpc>
                <a:spcPts val="5500"/>
              </a:lnSpc>
              <a:buNone/>
            </a:pPr>
            <a:r>
              <a:rPr lang="en-US" sz="4400" dirty="0">
                <a:solidFill>
                  <a:srgbClr val="FFFFFF"/>
                </a:solidFill>
                <a:latin typeface="Kanit" pitchFamily="34" charset="0"/>
                <a:ea typeface="Kanit" pitchFamily="34" charset="-122"/>
                <a:cs typeface="Kanit" pitchFamily="34" charset="-120"/>
              </a:rPr>
              <a:t>Dự Án: </a:t>
            </a:r>
            <a:endParaRPr lang="en-US" sz="4400" dirty="0"/>
          </a:p>
        </p:txBody>
      </p:sp>
      <p:sp>
        <p:nvSpPr>
          <p:cNvPr id="4" name="Text 1"/>
          <p:cNvSpPr/>
          <p:nvPr/>
        </p:nvSpPr>
        <p:spPr>
          <a:xfrm>
            <a:off x="1755696" y="3532584"/>
            <a:ext cx="5632490" cy="704017"/>
          </a:xfrm>
          <a:prstGeom prst="rect">
            <a:avLst/>
          </a:prstGeom>
          <a:noFill/>
          <a:ln/>
        </p:spPr>
        <p:txBody>
          <a:bodyPr wrap="none" lIns="0" tIns="0" rIns="0" bIns="0" rtlCol="0" anchor="t"/>
          <a:lstStyle/>
          <a:p>
            <a:pPr marL="0" indent="0" algn="ctr">
              <a:lnSpc>
                <a:spcPts val="5500"/>
              </a:lnSpc>
              <a:buNone/>
            </a:pPr>
            <a:r>
              <a:rPr lang="en-US" sz="4400" b="1" dirty="0">
                <a:solidFill>
                  <a:srgbClr val="FFFFFF"/>
                </a:solidFill>
                <a:latin typeface="Kanit" pitchFamily="34" charset="0"/>
                <a:ea typeface="Kanit" pitchFamily="34" charset="-122"/>
                <a:cs typeface="Kanit" pitchFamily="34" charset="-120"/>
              </a:rPr>
              <a:t>FACE RACONIGTION</a:t>
            </a:r>
            <a:endParaRPr lang="en-US" sz="4400" dirty="0"/>
          </a:p>
        </p:txBody>
      </p:sp>
      <p:sp>
        <p:nvSpPr>
          <p:cNvPr id="5" name="Text 2"/>
          <p:cNvSpPr/>
          <p:nvPr/>
        </p:nvSpPr>
        <p:spPr>
          <a:xfrm>
            <a:off x="2882265" y="4595574"/>
            <a:ext cx="3379470" cy="422315"/>
          </a:xfrm>
          <a:prstGeom prst="rect">
            <a:avLst/>
          </a:prstGeom>
          <a:noFill/>
          <a:ln/>
        </p:spPr>
        <p:txBody>
          <a:bodyPr wrap="none" lIns="0" tIns="0" rIns="0" bIns="0" rtlCol="0" anchor="t"/>
          <a:lstStyle/>
          <a:p>
            <a:pPr marL="0" indent="0" algn="ctr">
              <a:lnSpc>
                <a:spcPts val="3300"/>
              </a:lnSpc>
              <a:buNone/>
            </a:pPr>
            <a:r>
              <a:rPr lang="en-US" sz="2650" dirty="0">
                <a:solidFill>
                  <a:srgbClr val="FFFFFF"/>
                </a:solidFill>
                <a:latin typeface="Kanit" pitchFamily="34" charset="0"/>
                <a:ea typeface="Kanit" pitchFamily="34" charset="-122"/>
                <a:cs typeface="Kanit" pitchFamily="34" charset="-120"/>
              </a:rPr>
              <a:t>Nhóm 03</a:t>
            </a:r>
            <a:endParaRPr lang="en-US" sz="2650" dirty="0"/>
          </a:p>
        </p:txBody>
      </p:sp>
      <p:sp>
        <p:nvSpPr>
          <p:cNvPr id="6" name="Text 3"/>
          <p:cNvSpPr/>
          <p:nvPr/>
        </p:nvSpPr>
        <p:spPr>
          <a:xfrm>
            <a:off x="837724" y="5376863"/>
            <a:ext cx="7468553" cy="383024"/>
          </a:xfrm>
          <a:prstGeom prst="rect">
            <a:avLst/>
          </a:prstGeom>
          <a:noFill/>
          <a:ln/>
        </p:spPr>
        <p:txBody>
          <a:bodyPr wrap="none" lIns="0" tIns="0" rIns="0" bIns="0" rtlCol="0" anchor="t"/>
          <a:lstStyle/>
          <a:p>
            <a:pPr marL="0" indent="0" algn="ctr">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Trình bày bởi nhóm 03</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10" name="Picture 9" descr="A blue square with white dots&#10;&#10;Description automatically generated with medium confidence">
            <a:extLst>
              <a:ext uri="{FF2B5EF4-FFF2-40B4-BE49-F238E27FC236}">
                <a16:creationId xmlns:a16="http://schemas.microsoft.com/office/drawing/2014/main" id="{0CCF997D-44F1-7CA6-7220-69FA12A98E6B}"/>
              </a:ext>
            </a:extLst>
          </p:cNvPr>
          <p:cNvPicPr>
            <a:picLocks noChangeAspect="1"/>
          </p:cNvPicPr>
          <p:nvPr/>
        </p:nvPicPr>
        <p:blipFill>
          <a:blip r:embed="rId3"/>
          <a:stretch>
            <a:fillRect/>
          </a:stretch>
        </p:blipFill>
        <p:spPr>
          <a:xfrm>
            <a:off x="12767483" y="7730209"/>
            <a:ext cx="1828800" cy="406400"/>
          </a:xfrm>
          <a:prstGeom prst="rect">
            <a:avLst/>
          </a:prstGeom>
        </p:spPr>
      </p:pic>
      <p:sp>
        <p:nvSpPr>
          <p:cNvPr id="2" name="Text 0"/>
          <p:cNvSpPr/>
          <p:nvPr/>
        </p:nvSpPr>
        <p:spPr>
          <a:xfrm>
            <a:off x="547211" y="429935"/>
            <a:ext cx="5633085" cy="459819"/>
          </a:xfrm>
          <a:prstGeom prst="rect">
            <a:avLst/>
          </a:prstGeom>
          <a:noFill/>
          <a:ln/>
        </p:spPr>
        <p:txBody>
          <a:bodyPr wrap="none" lIns="0" tIns="0" rIns="0" bIns="0" rtlCol="0" anchor="t"/>
          <a:lstStyle/>
          <a:p>
            <a:pPr marL="0" indent="0" algn="l">
              <a:lnSpc>
                <a:spcPts val="3600"/>
              </a:lnSpc>
              <a:buNone/>
            </a:pPr>
            <a:r>
              <a:rPr lang="en-US" sz="2850" dirty="0">
                <a:solidFill>
                  <a:srgbClr val="FFFFFF"/>
                </a:solidFill>
                <a:latin typeface="Kanit" pitchFamily="34" charset="0"/>
                <a:ea typeface="Kanit" pitchFamily="34" charset="-122"/>
                <a:cs typeface="Kanit" pitchFamily="34" charset="-120"/>
              </a:rPr>
              <a:t>Kết Quả Thực Nghiệm và Đánh Giá</a:t>
            </a:r>
            <a:endParaRPr lang="en-US" sz="2850" dirty="0"/>
          </a:p>
        </p:txBody>
      </p:sp>
      <p:sp>
        <p:nvSpPr>
          <p:cNvPr id="3" name="Text 1"/>
          <p:cNvSpPr/>
          <p:nvPr/>
        </p:nvSpPr>
        <p:spPr>
          <a:xfrm>
            <a:off x="547211" y="1187529"/>
            <a:ext cx="1839397" cy="229910"/>
          </a:xfrm>
          <a:prstGeom prst="rect">
            <a:avLst/>
          </a:prstGeom>
          <a:noFill/>
          <a:ln/>
        </p:spPr>
        <p:txBody>
          <a:bodyPr wrap="none" lIns="0" tIns="0" rIns="0" bIns="0" rtlCol="0" anchor="t"/>
          <a:lstStyle/>
          <a:p>
            <a:pPr marL="0" indent="0" algn="l">
              <a:lnSpc>
                <a:spcPts val="1800"/>
              </a:lnSpc>
              <a:buNone/>
            </a:pPr>
            <a:r>
              <a:rPr lang="en-US" sz="2000" dirty="0">
                <a:solidFill>
                  <a:srgbClr val="FFFFFF"/>
                </a:solidFill>
                <a:latin typeface="Kanit" pitchFamily="34" charset="0"/>
                <a:ea typeface="Kanit" pitchFamily="34" charset="-122"/>
                <a:cs typeface="Kanit" pitchFamily="34" charset="-120"/>
              </a:rPr>
              <a:t>Kết Quả</a:t>
            </a:r>
            <a:endParaRPr lang="en-US" sz="2000" dirty="0"/>
          </a:p>
        </p:txBody>
      </p:sp>
      <p:sp>
        <p:nvSpPr>
          <p:cNvPr id="4" name="Text 2"/>
          <p:cNvSpPr/>
          <p:nvPr/>
        </p:nvSpPr>
        <p:spPr>
          <a:xfrm>
            <a:off x="547211" y="1573768"/>
            <a:ext cx="6577251" cy="500063"/>
          </a:xfrm>
          <a:prstGeom prst="rect">
            <a:avLst/>
          </a:prstGeom>
          <a:noFill/>
          <a:ln/>
        </p:spPr>
        <p:txBody>
          <a:bodyPr wrap="square" lIns="0" tIns="0" rIns="0" bIns="0" rtlCol="0" anchor="t"/>
          <a:lstStyle/>
          <a:p>
            <a:pPr marL="0" indent="0" algn="l">
              <a:buNone/>
            </a:pPr>
            <a:r>
              <a:rPr lang="en-US" sz="1600" dirty="0">
                <a:solidFill>
                  <a:srgbClr val="D9E1FF"/>
                </a:solidFill>
                <a:latin typeface="Martel Sans Light" pitchFamily="34" charset="0"/>
                <a:ea typeface="Martel Sans Light" pitchFamily="34" charset="-122"/>
                <a:cs typeface="Martel Sans Light" pitchFamily="34" charset="-120"/>
              </a:rPr>
              <a:t>Hệ thống hoạt động ổn định, nhận diện được khuôn mặt đã đăng ký và khuôn mặt lạ (unknown) qua webcam.</a:t>
            </a:r>
            <a:endParaRPr lang="en-US" sz="1600" dirty="0"/>
          </a:p>
        </p:txBody>
      </p:sp>
      <p:pic>
        <p:nvPicPr>
          <p:cNvPr id="5" name="Image 0" descr="preencoded.png"/>
          <p:cNvPicPr>
            <a:picLocks noChangeAspect="1"/>
          </p:cNvPicPr>
          <p:nvPr/>
        </p:nvPicPr>
        <p:blipFill>
          <a:blip r:embed="rId4"/>
          <a:stretch>
            <a:fillRect/>
          </a:stretch>
        </p:blipFill>
        <p:spPr>
          <a:xfrm>
            <a:off x="547211" y="2342674"/>
            <a:ext cx="6577251" cy="5747441"/>
          </a:xfrm>
          <a:prstGeom prst="rect">
            <a:avLst/>
          </a:prstGeom>
        </p:spPr>
      </p:pic>
      <p:sp>
        <p:nvSpPr>
          <p:cNvPr id="6" name="Text 3"/>
          <p:cNvSpPr/>
          <p:nvPr/>
        </p:nvSpPr>
        <p:spPr>
          <a:xfrm>
            <a:off x="7513558" y="1172031"/>
            <a:ext cx="1839397" cy="229910"/>
          </a:xfrm>
          <a:prstGeom prst="rect">
            <a:avLst/>
          </a:prstGeom>
          <a:noFill/>
          <a:ln/>
        </p:spPr>
        <p:txBody>
          <a:bodyPr wrap="none" lIns="0" tIns="0" rIns="0" bIns="0" rtlCol="0" anchor="t"/>
          <a:lstStyle/>
          <a:p>
            <a:pPr marL="0" indent="0" algn="l">
              <a:lnSpc>
                <a:spcPts val="1800"/>
              </a:lnSpc>
              <a:buNone/>
            </a:pPr>
            <a:r>
              <a:rPr lang="en-US" sz="2000" dirty="0">
                <a:solidFill>
                  <a:srgbClr val="FFFFFF"/>
                </a:solidFill>
                <a:latin typeface="Kanit" pitchFamily="34" charset="0"/>
                <a:ea typeface="Kanit" pitchFamily="34" charset="-122"/>
                <a:cs typeface="Kanit" pitchFamily="34" charset="-120"/>
              </a:rPr>
              <a:t>Đánh Giá</a:t>
            </a:r>
            <a:endParaRPr lang="en-US" sz="2000" dirty="0"/>
          </a:p>
        </p:txBody>
      </p:sp>
      <p:sp>
        <p:nvSpPr>
          <p:cNvPr id="7" name="Text 4"/>
          <p:cNvSpPr/>
          <p:nvPr/>
        </p:nvSpPr>
        <p:spPr>
          <a:xfrm>
            <a:off x="7513558" y="1558270"/>
            <a:ext cx="6577251" cy="500063"/>
          </a:xfrm>
          <a:prstGeom prst="rect">
            <a:avLst/>
          </a:prstGeom>
          <a:noFill/>
          <a:ln/>
        </p:spPr>
        <p:txBody>
          <a:bodyPr wrap="square" lIns="0" tIns="0" rIns="0" bIns="0" rtlCol="0" anchor="t"/>
          <a:lstStyle/>
          <a:p>
            <a:pPr marL="0" indent="0" algn="l">
              <a:lnSpc>
                <a:spcPts val="1950"/>
              </a:lnSpc>
              <a:buNone/>
            </a:pPr>
            <a:r>
              <a:rPr lang="en-US" sz="1600" dirty="0">
                <a:solidFill>
                  <a:srgbClr val="D9E1FF"/>
                </a:solidFill>
                <a:latin typeface="Martel Sans Light" pitchFamily="34" charset="0"/>
                <a:ea typeface="Martel Sans Light" pitchFamily="34" charset="-122"/>
                <a:cs typeface="Martel Sans Light" pitchFamily="34" charset="-120"/>
              </a:rPr>
              <a:t>Mô hình hoạt động ổn định trong các điều kiện ánh sáng và góc quay khác nhau. Một số điều kiện quá đặc thù có thể ảnh hưởng đến khả năng nhận diện.</a:t>
            </a:r>
            <a:endParaRPr lang="en-US" sz="1600" dirty="0"/>
          </a:p>
        </p:txBody>
      </p:sp>
      <p:pic>
        <p:nvPicPr>
          <p:cNvPr id="8" name="Image 1" descr="preencoded.png"/>
          <p:cNvPicPr>
            <a:picLocks noChangeAspect="1"/>
          </p:cNvPicPr>
          <p:nvPr/>
        </p:nvPicPr>
        <p:blipFill>
          <a:blip r:embed="rId5"/>
          <a:stretch>
            <a:fillRect/>
          </a:stretch>
        </p:blipFill>
        <p:spPr>
          <a:xfrm>
            <a:off x="7513558" y="2342674"/>
            <a:ext cx="6577251" cy="574744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1880711"/>
            <a:ext cx="8814673"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Tổng Kết và Định Hướng Phát Triển</a:t>
            </a:r>
            <a:endParaRPr lang="en-US" sz="4400" dirty="0"/>
          </a:p>
        </p:txBody>
      </p:sp>
      <p:sp>
        <p:nvSpPr>
          <p:cNvPr id="3" name="Shape 1"/>
          <p:cNvSpPr/>
          <p:nvPr/>
        </p:nvSpPr>
        <p:spPr>
          <a:xfrm>
            <a:off x="837724" y="3063478"/>
            <a:ext cx="4158734" cy="3285292"/>
          </a:xfrm>
          <a:prstGeom prst="roundRect">
            <a:avLst>
              <a:gd name="adj" fmla="val 1093"/>
            </a:avLst>
          </a:prstGeom>
          <a:solidFill>
            <a:srgbClr val="100C35"/>
          </a:solidFill>
          <a:ln w="30480">
            <a:solidFill>
              <a:srgbClr val="48446D"/>
            </a:solidFill>
            <a:prstDash val="solid"/>
          </a:ln>
        </p:spPr>
        <p:txBody>
          <a:bodyPr/>
          <a:lstStyle/>
          <a:p>
            <a:endParaRPr lang="en-VN"/>
          </a:p>
        </p:txBody>
      </p:sp>
      <p:sp>
        <p:nvSpPr>
          <p:cNvPr id="4" name="Shape 2"/>
          <p:cNvSpPr/>
          <p:nvPr/>
        </p:nvSpPr>
        <p:spPr>
          <a:xfrm>
            <a:off x="868204" y="3093958"/>
            <a:ext cx="4097774" cy="718066"/>
          </a:xfrm>
          <a:prstGeom prst="rect">
            <a:avLst/>
          </a:prstGeom>
          <a:solidFill>
            <a:srgbClr val="2F2B54"/>
          </a:solidFill>
          <a:ln/>
        </p:spPr>
        <p:txBody>
          <a:bodyPr/>
          <a:lstStyle/>
          <a:p>
            <a:endParaRPr lang="en-VN"/>
          </a:p>
        </p:txBody>
      </p:sp>
      <p:sp>
        <p:nvSpPr>
          <p:cNvPr id="5" name="Text 3"/>
          <p:cNvSpPr/>
          <p:nvPr/>
        </p:nvSpPr>
        <p:spPr>
          <a:xfrm>
            <a:off x="2737604" y="3228618"/>
            <a:ext cx="358973" cy="448747"/>
          </a:xfrm>
          <a:prstGeom prst="rect">
            <a:avLst/>
          </a:prstGeom>
          <a:noFill/>
          <a:ln/>
        </p:spPr>
        <p:txBody>
          <a:bodyPr wrap="none" lIns="0" tIns="0" rIns="0" bIns="0" rtlCol="0" anchor="t"/>
          <a:lstStyle/>
          <a:p>
            <a:pPr marL="0" indent="0" algn="l">
              <a:lnSpc>
                <a:spcPts val="2800"/>
              </a:lnSpc>
              <a:buNone/>
            </a:pPr>
            <a:r>
              <a:rPr lang="en-US" sz="2800" dirty="0">
                <a:solidFill>
                  <a:srgbClr val="D9E1FF"/>
                </a:solidFill>
                <a:latin typeface="Kanit" pitchFamily="34" charset="0"/>
                <a:ea typeface="Kanit" pitchFamily="34" charset="-122"/>
                <a:cs typeface="Kanit" pitchFamily="34" charset="-120"/>
              </a:rPr>
              <a:t>1</a:t>
            </a:r>
            <a:endParaRPr lang="en-US" sz="2800" dirty="0"/>
          </a:p>
        </p:txBody>
      </p:sp>
      <p:sp>
        <p:nvSpPr>
          <p:cNvPr id="6" name="Text 4"/>
          <p:cNvSpPr/>
          <p:nvPr/>
        </p:nvSpPr>
        <p:spPr>
          <a:xfrm>
            <a:off x="1107519" y="405134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Tổng Kết</a:t>
            </a:r>
            <a:endParaRPr lang="en-US" sz="2200" dirty="0"/>
          </a:p>
        </p:txBody>
      </p:sp>
      <p:sp>
        <p:nvSpPr>
          <p:cNvPr id="7" name="Text 5"/>
          <p:cNvSpPr/>
          <p:nvPr/>
        </p:nvSpPr>
        <p:spPr>
          <a:xfrm>
            <a:off x="1107519" y="4546878"/>
            <a:ext cx="3619143" cy="1532096"/>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Chương trình nạp dữ liệu từ webcam, kết hợp Haar Cascade và KNN để nhận diện nhiều khuôn mặt với độ chính xác cao.</a:t>
            </a:r>
            <a:endParaRPr lang="en-US" sz="1850" dirty="0"/>
          </a:p>
        </p:txBody>
      </p:sp>
      <p:sp>
        <p:nvSpPr>
          <p:cNvPr id="8" name="Shape 6"/>
          <p:cNvSpPr/>
          <p:nvPr/>
        </p:nvSpPr>
        <p:spPr>
          <a:xfrm>
            <a:off x="5235773" y="3063478"/>
            <a:ext cx="4158734" cy="3285292"/>
          </a:xfrm>
          <a:prstGeom prst="roundRect">
            <a:avLst>
              <a:gd name="adj" fmla="val 1093"/>
            </a:avLst>
          </a:prstGeom>
          <a:solidFill>
            <a:srgbClr val="100C35"/>
          </a:solidFill>
          <a:ln w="30480">
            <a:solidFill>
              <a:srgbClr val="48446D"/>
            </a:solidFill>
            <a:prstDash val="solid"/>
          </a:ln>
        </p:spPr>
        <p:txBody>
          <a:bodyPr/>
          <a:lstStyle/>
          <a:p>
            <a:endParaRPr lang="en-VN"/>
          </a:p>
        </p:txBody>
      </p:sp>
      <p:sp>
        <p:nvSpPr>
          <p:cNvPr id="9" name="Shape 7"/>
          <p:cNvSpPr/>
          <p:nvPr/>
        </p:nvSpPr>
        <p:spPr>
          <a:xfrm>
            <a:off x="5266253" y="3093958"/>
            <a:ext cx="4097774" cy="718066"/>
          </a:xfrm>
          <a:prstGeom prst="rect">
            <a:avLst/>
          </a:prstGeom>
          <a:solidFill>
            <a:srgbClr val="2F2B54"/>
          </a:solidFill>
          <a:ln/>
        </p:spPr>
        <p:txBody>
          <a:bodyPr/>
          <a:lstStyle/>
          <a:p>
            <a:endParaRPr lang="en-VN"/>
          </a:p>
        </p:txBody>
      </p:sp>
      <p:sp>
        <p:nvSpPr>
          <p:cNvPr id="10" name="Text 8"/>
          <p:cNvSpPr/>
          <p:nvPr/>
        </p:nvSpPr>
        <p:spPr>
          <a:xfrm>
            <a:off x="7135654" y="3228618"/>
            <a:ext cx="358973" cy="448747"/>
          </a:xfrm>
          <a:prstGeom prst="rect">
            <a:avLst/>
          </a:prstGeom>
          <a:noFill/>
          <a:ln/>
        </p:spPr>
        <p:txBody>
          <a:bodyPr wrap="none" lIns="0" tIns="0" rIns="0" bIns="0" rtlCol="0" anchor="t"/>
          <a:lstStyle/>
          <a:p>
            <a:pPr marL="0" indent="0" algn="l">
              <a:lnSpc>
                <a:spcPts val="2800"/>
              </a:lnSpc>
              <a:buNone/>
            </a:pPr>
            <a:r>
              <a:rPr lang="en-US" sz="2800" dirty="0">
                <a:solidFill>
                  <a:srgbClr val="D9E1FF"/>
                </a:solidFill>
                <a:latin typeface="Kanit" pitchFamily="34" charset="0"/>
                <a:ea typeface="Kanit" pitchFamily="34" charset="-122"/>
                <a:cs typeface="Kanit" pitchFamily="34" charset="-120"/>
              </a:rPr>
              <a:t>2</a:t>
            </a:r>
            <a:endParaRPr lang="en-US" sz="2800" dirty="0"/>
          </a:p>
        </p:txBody>
      </p:sp>
      <p:sp>
        <p:nvSpPr>
          <p:cNvPr id="11" name="Text 9"/>
          <p:cNvSpPr/>
          <p:nvPr/>
        </p:nvSpPr>
        <p:spPr>
          <a:xfrm>
            <a:off x="5505569" y="405134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Hạn Chế</a:t>
            </a:r>
            <a:endParaRPr lang="en-US" sz="2200" dirty="0"/>
          </a:p>
        </p:txBody>
      </p:sp>
      <p:sp>
        <p:nvSpPr>
          <p:cNvPr id="12" name="Text 10"/>
          <p:cNvSpPr/>
          <p:nvPr/>
        </p:nvSpPr>
        <p:spPr>
          <a:xfrm>
            <a:off x="5505569" y="4546878"/>
            <a:ext cx="3619143" cy="1532096"/>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Giao diện chưa thân thiện, chưa so sánh hiệu năng, KNN đơn giản dễ nhầm lẫn khuôn mặt tương tự.</a:t>
            </a:r>
            <a:endParaRPr lang="en-US" sz="1850" dirty="0"/>
          </a:p>
        </p:txBody>
      </p:sp>
      <p:sp>
        <p:nvSpPr>
          <p:cNvPr id="13" name="Shape 11"/>
          <p:cNvSpPr/>
          <p:nvPr/>
        </p:nvSpPr>
        <p:spPr>
          <a:xfrm>
            <a:off x="9633823" y="3063478"/>
            <a:ext cx="4158853" cy="3285292"/>
          </a:xfrm>
          <a:prstGeom prst="roundRect">
            <a:avLst>
              <a:gd name="adj" fmla="val 1093"/>
            </a:avLst>
          </a:prstGeom>
          <a:solidFill>
            <a:srgbClr val="100C35"/>
          </a:solidFill>
          <a:ln w="30480">
            <a:solidFill>
              <a:srgbClr val="48446D"/>
            </a:solidFill>
            <a:prstDash val="solid"/>
          </a:ln>
        </p:spPr>
        <p:txBody>
          <a:bodyPr/>
          <a:lstStyle/>
          <a:p>
            <a:endParaRPr lang="en-VN"/>
          </a:p>
        </p:txBody>
      </p:sp>
      <p:sp>
        <p:nvSpPr>
          <p:cNvPr id="14" name="Shape 12"/>
          <p:cNvSpPr/>
          <p:nvPr/>
        </p:nvSpPr>
        <p:spPr>
          <a:xfrm>
            <a:off x="9664303" y="3093958"/>
            <a:ext cx="4097893" cy="718066"/>
          </a:xfrm>
          <a:prstGeom prst="rect">
            <a:avLst/>
          </a:prstGeom>
          <a:solidFill>
            <a:srgbClr val="2F2B54"/>
          </a:solidFill>
          <a:ln/>
        </p:spPr>
        <p:txBody>
          <a:bodyPr/>
          <a:lstStyle/>
          <a:p>
            <a:endParaRPr lang="en-VN"/>
          </a:p>
        </p:txBody>
      </p:sp>
      <p:sp>
        <p:nvSpPr>
          <p:cNvPr id="15" name="Text 13"/>
          <p:cNvSpPr/>
          <p:nvPr/>
        </p:nvSpPr>
        <p:spPr>
          <a:xfrm>
            <a:off x="11533703" y="3228618"/>
            <a:ext cx="358973" cy="448747"/>
          </a:xfrm>
          <a:prstGeom prst="rect">
            <a:avLst/>
          </a:prstGeom>
          <a:noFill/>
          <a:ln/>
        </p:spPr>
        <p:txBody>
          <a:bodyPr wrap="none" lIns="0" tIns="0" rIns="0" bIns="0" rtlCol="0" anchor="t"/>
          <a:lstStyle/>
          <a:p>
            <a:pPr marL="0" indent="0" algn="l">
              <a:lnSpc>
                <a:spcPts val="2800"/>
              </a:lnSpc>
              <a:buNone/>
            </a:pPr>
            <a:r>
              <a:rPr lang="en-US" sz="2800" dirty="0">
                <a:solidFill>
                  <a:srgbClr val="D9E1FF"/>
                </a:solidFill>
                <a:latin typeface="Kanit" pitchFamily="34" charset="0"/>
                <a:ea typeface="Kanit" pitchFamily="34" charset="-122"/>
                <a:cs typeface="Kanit" pitchFamily="34" charset="-120"/>
              </a:rPr>
              <a:t>3</a:t>
            </a:r>
            <a:endParaRPr lang="en-US" sz="2800" dirty="0"/>
          </a:p>
        </p:txBody>
      </p:sp>
      <p:sp>
        <p:nvSpPr>
          <p:cNvPr id="16" name="Text 14"/>
          <p:cNvSpPr/>
          <p:nvPr/>
        </p:nvSpPr>
        <p:spPr>
          <a:xfrm>
            <a:off x="9903619" y="405134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Định Hướng</a:t>
            </a:r>
            <a:endParaRPr lang="en-US" sz="2200" dirty="0"/>
          </a:p>
        </p:txBody>
      </p:sp>
      <p:sp>
        <p:nvSpPr>
          <p:cNvPr id="17" name="Text 15"/>
          <p:cNvSpPr/>
          <p:nvPr/>
        </p:nvSpPr>
        <p:spPr>
          <a:xfrm>
            <a:off x="9903619" y="4546878"/>
            <a:ext cx="3619262" cy="1532096"/>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Nâng cấp thuật toán, so sánh mô hình, xây dựng giao diện hiện đại, ứng dụng vào bảo mật và điểm danh.</a:t>
            </a:r>
            <a:endParaRPr lang="en-US" sz="1850" dirty="0"/>
          </a:p>
        </p:txBody>
      </p:sp>
      <p:pic>
        <p:nvPicPr>
          <p:cNvPr id="19" name="Picture 18" descr="A blue square with white dots&#10;&#10;Description automatically generated with medium confidence">
            <a:extLst>
              <a:ext uri="{FF2B5EF4-FFF2-40B4-BE49-F238E27FC236}">
                <a16:creationId xmlns:a16="http://schemas.microsoft.com/office/drawing/2014/main" id="{8AC34680-887D-C044-5B9D-C6A2A42ECAC7}"/>
              </a:ext>
            </a:extLst>
          </p:cNvPr>
          <p:cNvPicPr>
            <a:picLocks noChangeAspect="1"/>
          </p:cNvPicPr>
          <p:nvPr/>
        </p:nvPicPr>
        <p:blipFill>
          <a:blip r:embed="rId3"/>
          <a:stretch>
            <a:fillRect/>
          </a:stretch>
        </p:blipFill>
        <p:spPr>
          <a:xfrm>
            <a:off x="12719804" y="7700112"/>
            <a:ext cx="1828800" cy="406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5C812-5235-9C95-4C3A-AE4911BEE20E}"/>
            </a:ext>
          </a:extLst>
        </p:cNvPr>
        <p:cNvGrpSpPr/>
        <p:nvPr/>
      </p:nvGrpSpPr>
      <p:grpSpPr>
        <a:xfrm>
          <a:off x="0" y="0"/>
          <a:ext cx="0" cy="0"/>
          <a:chOff x="0" y="0"/>
          <a:chExt cx="0" cy="0"/>
        </a:xfrm>
      </p:grpSpPr>
      <p:pic>
        <p:nvPicPr>
          <p:cNvPr id="19" name="Picture 18" descr="A blue square with white dots&#10;&#10;Description automatically generated with medium confidence">
            <a:extLst>
              <a:ext uri="{FF2B5EF4-FFF2-40B4-BE49-F238E27FC236}">
                <a16:creationId xmlns:a16="http://schemas.microsoft.com/office/drawing/2014/main" id="{899ABDEE-B44B-9CED-45D8-94290586EB95}"/>
              </a:ext>
            </a:extLst>
          </p:cNvPr>
          <p:cNvPicPr>
            <a:picLocks noChangeAspect="1"/>
          </p:cNvPicPr>
          <p:nvPr/>
        </p:nvPicPr>
        <p:blipFill>
          <a:blip r:embed="rId3"/>
          <a:stretch>
            <a:fillRect/>
          </a:stretch>
        </p:blipFill>
        <p:spPr>
          <a:xfrm>
            <a:off x="12719804" y="7700112"/>
            <a:ext cx="1828800" cy="406400"/>
          </a:xfrm>
          <a:prstGeom prst="rect">
            <a:avLst/>
          </a:prstGeom>
        </p:spPr>
      </p:pic>
      <p:sp>
        <p:nvSpPr>
          <p:cNvPr id="18" name="Text 0">
            <a:extLst>
              <a:ext uri="{FF2B5EF4-FFF2-40B4-BE49-F238E27FC236}">
                <a16:creationId xmlns:a16="http://schemas.microsoft.com/office/drawing/2014/main" id="{D818241A-073D-0437-714D-201238374F0A}"/>
              </a:ext>
            </a:extLst>
          </p:cNvPr>
          <p:cNvSpPr/>
          <p:nvPr/>
        </p:nvSpPr>
        <p:spPr>
          <a:xfrm>
            <a:off x="2907863" y="2569421"/>
            <a:ext cx="8814673" cy="704017"/>
          </a:xfrm>
          <a:prstGeom prst="rect">
            <a:avLst/>
          </a:prstGeom>
          <a:noFill/>
          <a:ln/>
        </p:spPr>
        <p:txBody>
          <a:bodyPr wrap="none" lIns="0" tIns="0" rIns="0" bIns="0" rtlCol="0" anchor="t"/>
          <a:lstStyle/>
          <a:p>
            <a:pPr marL="0" indent="0" algn="ctr">
              <a:lnSpc>
                <a:spcPct val="150000"/>
              </a:lnSpc>
              <a:buNone/>
            </a:pPr>
            <a:r>
              <a:rPr lang="en-US" sz="6000" dirty="0" err="1">
                <a:solidFill>
                  <a:srgbClr val="FFFFFF"/>
                </a:solidFill>
                <a:latin typeface="Kanit" pitchFamily="34" charset="0"/>
                <a:cs typeface="Kanit" pitchFamily="34" charset="-120"/>
              </a:rPr>
              <a:t>Cảm</a:t>
            </a:r>
            <a:r>
              <a:rPr lang="en-US" sz="6000" dirty="0">
                <a:solidFill>
                  <a:srgbClr val="FFFFFF"/>
                </a:solidFill>
                <a:latin typeface="Kanit" pitchFamily="34" charset="0"/>
                <a:cs typeface="Kanit" pitchFamily="34" charset="-120"/>
              </a:rPr>
              <a:t> </a:t>
            </a:r>
            <a:r>
              <a:rPr lang="en-US" sz="6000" dirty="0" err="1">
                <a:solidFill>
                  <a:srgbClr val="FFFFFF"/>
                </a:solidFill>
                <a:latin typeface="Kanit" pitchFamily="34" charset="0"/>
                <a:cs typeface="Kanit" pitchFamily="34" charset="-120"/>
              </a:rPr>
              <a:t>ơn</a:t>
            </a:r>
            <a:r>
              <a:rPr lang="en-US" sz="6000" dirty="0">
                <a:solidFill>
                  <a:srgbClr val="FFFFFF"/>
                </a:solidFill>
                <a:latin typeface="Kanit" pitchFamily="34" charset="0"/>
                <a:cs typeface="Kanit" pitchFamily="34" charset="-120"/>
              </a:rPr>
              <a:t> </a:t>
            </a:r>
            <a:r>
              <a:rPr lang="en-US" sz="6000" dirty="0" err="1">
                <a:solidFill>
                  <a:srgbClr val="FFFFFF"/>
                </a:solidFill>
                <a:latin typeface="Kanit" pitchFamily="34" charset="0"/>
                <a:cs typeface="Kanit" pitchFamily="34" charset="-120"/>
              </a:rPr>
              <a:t>thầy</a:t>
            </a:r>
            <a:endParaRPr lang="en-US" sz="6000" dirty="0">
              <a:solidFill>
                <a:srgbClr val="FFFFFF"/>
              </a:solidFill>
              <a:latin typeface="Kanit" pitchFamily="34" charset="0"/>
              <a:cs typeface="Kanit" pitchFamily="34" charset="-120"/>
            </a:endParaRPr>
          </a:p>
          <a:p>
            <a:pPr marL="0" indent="0" algn="ctr">
              <a:lnSpc>
                <a:spcPct val="150000"/>
              </a:lnSpc>
              <a:buNone/>
            </a:pPr>
            <a:r>
              <a:rPr lang="en-US" sz="6000" dirty="0" err="1">
                <a:solidFill>
                  <a:srgbClr val="FFFFFF"/>
                </a:solidFill>
                <a:latin typeface="Kanit" pitchFamily="34" charset="0"/>
                <a:cs typeface="Kanit" pitchFamily="34" charset="-120"/>
              </a:rPr>
              <a:t>Và</a:t>
            </a:r>
            <a:r>
              <a:rPr lang="en-US" sz="6000" dirty="0">
                <a:solidFill>
                  <a:srgbClr val="FFFFFF"/>
                </a:solidFill>
                <a:latin typeface="Kanit" pitchFamily="34" charset="0"/>
                <a:cs typeface="Kanit" pitchFamily="34" charset="-120"/>
              </a:rPr>
              <a:t> </a:t>
            </a:r>
            <a:r>
              <a:rPr lang="en-US" sz="6000" dirty="0" err="1">
                <a:solidFill>
                  <a:srgbClr val="FFFFFF"/>
                </a:solidFill>
                <a:latin typeface="Kanit" pitchFamily="34" charset="0"/>
                <a:cs typeface="Kanit" pitchFamily="34" charset="-120"/>
              </a:rPr>
              <a:t>các</a:t>
            </a:r>
            <a:r>
              <a:rPr lang="en-US" sz="6000" dirty="0">
                <a:solidFill>
                  <a:srgbClr val="FFFFFF"/>
                </a:solidFill>
                <a:latin typeface="Kanit" pitchFamily="34" charset="0"/>
                <a:cs typeface="Kanit" pitchFamily="34" charset="-120"/>
              </a:rPr>
              <a:t> </a:t>
            </a:r>
            <a:r>
              <a:rPr lang="en-US" sz="6000" dirty="0" err="1">
                <a:solidFill>
                  <a:srgbClr val="FFFFFF"/>
                </a:solidFill>
                <a:latin typeface="Kanit" pitchFamily="34" charset="0"/>
                <a:cs typeface="Kanit" pitchFamily="34" charset="-120"/>
              </a:rPr>
              <a:t>bạn</a:t>
            </a:r>
            <a:r>
              <a:rPr lang="en-US" sz="6000" dirty="0">
                <a:solidFill>
                  <a:srgbClr val="FFFFFF"/>
                </a:solidFill>
                <a:latin typeface="Kanit" pitchFamily="34" charset="0"/>
                <a:cs typeface="Kanit" pitchFamily="34" charset="-120"/>
              </a:rPr>
              <a:t> </a:t>
            </a:r>
            <a:r>
              <a:rPr lang="en-US" sz="6000" dirty="0" err="1">
                <a:solidFill>
                  <a:srgbClr val="FFFFFF"/>
                </a:solidFill>
                <a:latin typeface="Kanit" pitchFamily="34" charset="0"/>
                <a:cs typeface="Kanit" pitchFamily="34" charset="-120"/>
              </a:rPr>
              <a:t>đã</a:t>
            </a:r>
            <a:r>
              <a:rPr lang="en-US" sz="6000" dirty="0">
                <a:solidFill>
                  <a:srgbClr val="FFFFFF"/>
                </a:solidFill>
                <a:latin typeface="Kanit" pitchFamily="34" charset="0"/>
                <a:cs typeface="Kanit" pitchFamily="34" charset="-120"/>
              </a:rPr>
              <a:t> </a:t>
            </a:r>
            <a:r>
              <a:rPr lang="en-US" sz="6000" dirty="0" err="1">
                <a:solidFill>
                  <a:srgbClr val="FFFFFF"/>
                </a:solidFill>
                <a:latin typeface="Kanit" pitchFamily="34" charset="0"/>
                <a:cs typeface="Kanit" pitchFamily="34" charset="-120"/>
              </a:rPr>
              <a:t>lắng</a:t>
            </a:r>
            <a:r>
              <a:rPr lang="en-US" sz="6000" dirty="0">
                <a:solidFill>
                  <a:srgbClr val="FFFFFF"/>
                </a:solidFill>
                <a:latin typeface="Kanit" pitchFamily="34" charset="0"/>
                <a:cs typeface="Kanit" pitchFamily="34" charset="-120"/>
              </a:rPr>
              <a:t> </a:t>
            </a:r>
            <a:r>
              <a:rPr lang="en-US" sz="6000" dirty="0" err="1">
                <a:solidFill>
                  <a:srgbClr val="FFFFFF"/>
                </a:solidFill>
                <a:latin typeface="Kanit" pitchFamily="34" charset="0"/>
                <a:cs typeface="Kanit" pitchFamily="34" charset="-120"/>
              </a:rPr>
              <a:t>nghe</a:t>
            </a:r>
            <a:endParaRPr lang="en-US" sz="6000" dirty="0"/>
          </a:p>
        </p:txBody>
      </p:sp>
    </p:spTree>
    <p:extLst>
      <p:ext uri="{BB962C8B-B14F-4D97-AF65-F5344CB8AC3E}">
        <p14:creationId xmlns:p14="http://schemas.microsoft.com/office/powerpoint/2010/main" val="184256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498896" y="2046565"/>
            <a:ext cx="5632490" cy="704017"/>
          </a:xfrm>
          <a:prstGeom prst="rect">
            <a:avLst/>
          </a:prstGeom>
          <a:noFill/>
          <a:ln/>
        </p:spPr>
        <p:txBody>
          <a:bodyPr wrap="none" lIns="0" tIns="0" rIns="0" bIns="0" rtlCol="0" anchor="t"/>
          <a:lstStyle/>
          <a:p>
            <a:pPr marL="0" indent="0" algn="ctr">
              <a:lnSpc>
                <a:spcPts val="5500"/>
              </a:lnSpc>
              <a:buNone/>
            </a:pPr>
            <a:r>
              <a:rPr lang="en-US" sz="4400" dirty="0">
                <a:solidFill>
                  <a:srgbClr val="FFFFFF"/>
                </a:solidFill>
                <a:latin typeface="Kanit" pitchFamily="34" charset="0"/>
                <a:ea typeface="Kanit" pitchFamily="34" charset="-122"/>
                <a:cs typeface="Kanit" pitchFamily="34" charset="-120"/>
              </a:rPr>
              <a:t>Thành Viên Nhóm</a:t>
            </a:r>
            <a:endParaRPr lang="en-US" sz="4400" dirty="0"/>
          </a:p>
        </p:txBody>
      </p:sp>
      <p:sp>
        <p:nvSpPr>
          <p:cNvPr id="3" name="Shape 1"/>
          <p:cNvSpPr/>
          <p:nvPr/>
        </p:nvSpPr>
        <p:spPr>
          <a:xfrm>
            <a:off x="837724" y="3229332"/>
            <a:ext cx="6357818" cy="1357193"/>
          </a:xfrm>
          <a:prstGeom prst="roundRect">
            <a:avLst>
              <a:gd name="adj" fmla="val 2646"/>
            </a:avLst>
          </a:prstGeom>
          <a:solidFill>
            <a:srgbClr val="2F2B54"/>
          </a:solidFill>
          <a:ln/>
        </p:spPr>
        <p:txBody>
          <a:bodyPr/>
          <a:lstStyle/>
          <a:p>
            <a:endParaRPr lang="en-VN" dirty="0"/>
          </a:p>
        </p:txBody>
      </p:sp>
      <p:sp>
        <p:nvSpPr>
          <p:cNvPr id="4" name="Text 2"/>
          <p:cNvSpPr/>
          <p:nvPr/>
        </p:nvSpPr>
        <p:spPr>
          <a:xfrm>
            <a:off x="1077039" y="346864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Hà Đại Vĩ</a:t>
            </a:r>
            <a:endParaRPr lang="en-US" sz="2200" dirty="0"/>
          </a:p>
        </p:txBody>
      </p:sp>
      <p:sp>
        <p:nvSpPr>
          <p:cNvPr id="5" name="Text 3"/>
          <p:cNvSpPr/>
          <p:nvPr/>
        </p:nvSpPr>
        <p:spPr>
          <a:xfrm>
            <a:off x="1077039" y="3964186"/>
            <a:ext cx="5879187"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MSSV:</a:t>
            </a:r>
            <a:r>
              <a:rPr lang="vi-VN" sz="1850" dirty="0">
                <a:solidFill>
                  <a:srgbClr val="D9E1FF"/>
                </a:solidFill>
                <a:latin typeface="Martel Sans Light" pitchFamily="34" charset="0"/>
                <a:ea typeface="Martel Sans Light" pitchFamily="34" charset="-122"/>
                <a:cs typeface="Martel Sans Light" pitchFamily="34" charset="-120"/>
              </a:rPr>
              <a:t> 2374802010551</a:t>
            </a:r>
            <a:r>
              <a:rPr lang="en-US" sz="1850" dirty="0">
                <a:solidFill>
                  <a:srgbClr val="D9E1FF"/>
                </a:solidFill>
                <a:latin typeface="Martel Sans Light" pitchFamily="34" charset="0"/>
                <a:ea typeface="Martel Sans Light" pitchFamily="34" charset="-122"/>
                <a:cs typeface="Martel Sans Light" pitchFamily="34" charset="-120"/>
              </a:rPr>
              <a:t> </a:t>
            </a:r>
            <a:endParaRPr lang="en-US" sz="1850" dirty="0"/>
          </a:p>
        </p:txBody>
      </p:sp>
      <p:sp>
        <p:nvSpPr>
          <p:cNvPr id="6" name="Shape 4"/>
          <p:cNvSpPr/>
          <p:nvPr/>
        </p:nvSpPr>
        <p:spPr>
          <a:xfrm>
            <a:off x="7434858" y="3229332"/>
            <a:ext cx="6357818" cy="1357193"/>
          </a:xfrm>
          <a:prstGeom prst="roundRect">
            <a:avLst>
              <a:gd name="adj" fmla="val 2646"/>
            </a:avLst>
          </a:prstGeom>
          <a:solidFill>
            <a:srgbClr val="2F2B54"/>
          </a:solidFill>
          <a:ln/>
        </p:spPr>
        <p:txBody>
          <a:bodyPr/>
          <a:lstStyle/>
          <a:p>
            <a:endParaRPr lang="en-VN"/>
          </a:p>
        </p:txBody>
      </p:sp>
      <p:sp>
        <p:nvSpPr>
          <p:cNvPr id="7" name="Text 5"/>
          <p:cNvSpPr/>
          <p:nvPr/>
        </p:nvSpPr>
        <p:spPr>
          <a:xfrm>
            <a:off x="7674173" y="346864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Đoàn Nhật Khôi</a:t>
            </a:r>
            <a:endParaRPr lang="en-US" sz="2200" dirty="0"/>
          </a:p>
        </p:txBody>
      </p:sp>
      <p:sp>
        <p:nvSpPr>
          <p:cNvPr id="8" name="Text 6"/>
          <p:cNvSpPr/>
          <p:nvPr/>
        </p:nvSpPr>
        <p:spPr>
          <a:xfrm>
            <a:off x="7674173" y="3964186"/>
            <a:ext cx="5879187"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MSSV: 2374802010242</a:t>
            </a:r>
            <a:endParaRPr lang="en-US" sz="1850" dirty="0"/>
          </a:p>
        </p:txBody>
      </p:sp>
      <p:sp>
        <p:nvSpPr>
          <p:cNvPr id="9" name="Shape 7"/>
          <p:cNvSpPr/>
          <p:nvPr/>
        </p:nvSpPr>
        <p:spPr>
          <a:xfrm>
            <a:off x="837723" y="4825841"/>
            <a:ext cx="6357818" cy="1357193"/>
          </a:xfrm>
          <a:prstGeom prst="roundRect">
            <a:avLst>
              <a:gd name="adj" fmla="val 2646"/>
            </a:avLst>
          </a:prstGeom>
          <a:solidFill>
            <a:srgbClr val="2F2B54"/>
          </a:solidFill>
          <a:ln/>
        </p:spPr>
        <p:txBody>
          <a:bodyPr/>
          <a:lstStyle/>
          <a:p>
            <a:endParaRPr lang="en-VN" dirty="0"/>
          </a:p>
        </p:txBody>
      </p:sp>
      <p:sp>
        <p:nvSpPr>
          <p:cNvPr id="10" name="Text 8"/>
          <p:cNvSpPr/>
          <p:nvPr/>
        </p:nvSpPr>
        <p:spPr>
          <a:xfrm>
            <a:off x="1077039" y="506515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Phạm Thanh Tùng</a:t>
            </a:r>
            <a:endParaRPr lang="en-US" sz="2200" dirty="0"/>
          </a:p>
        </p:txBody>
      </p:sp>
      <p:sp>
        <p:nvSpPr>
          <p:cNvPr id="11" name="Text 9"/>
          <p:cNvSpPr/>
          <p:nvPr/>
        </p:nvSpPr>
        <p:spPr>
          <a:xfrm>
            <a:off x="1077039" y="5560695"/>
            <a:ext cx="5879187" cy="383024"/>
          </a:xfrm>
          <a:prstGeom prst="rect">
            <a:avLst/>
          </a:prstGeom>
          <a:noFill/>
          <a:ln/>
        </p:spPr>
        <p:txBody>
          <a:bodyPr wrap="none" lIns="0" tIns="0" rIns="0" bIns="0" rtlCol="0" anchor="t"/>
          <a:lstStyle/>
          <a:p>
            <a:pPr>
              <a:lnSpc>
                <a:spcPts val="3000"/>
              </a:lnSpc>
            </a:pPr>
            <a:r>
              <a:rPr lang="en-US" sz="1850" dirty="0">
                <a:solidFill>
                  <a:srgbClr val="D9E1FF"/>
                </a:solidFill>
                <a:latin typeface="Martel Sans Light" pitchFamily="34" charset="0"/>
                <a:ea typeface="Martel Sans Light" pitchFamily="34" charset="-122"/>
                <a:cs typeface="Martel Sans Light" pitchFamily="34" charset="-120"/>
              </a:rPr>
              <a:t>MSSV:</a:t>
            </a:r>
            <a:r>
              <a:rPr lang="vi-VN" sz="1850" dirty="0">
                <a:solidFill>
                  <a:srgbClr val="D9E1FF"/>
                </a:solidFill>
                <a:latin typeface="Martel Sans Light" pitchFamily="34" charset="0"/>
                <a:ea typeface="Martel Sans Light" pitchFamily="34" charset="-122"/>
                <a:cs typeface="Martel Sans Light" pitchFamily="34" charset="-120"/>
              </a:rPr>
              <a:t> </a:t>
            </a:r>
            <a:r>
              <a:rPr lang="en-US" sz="2000" dirty="0">
                <a:solidFill>
                  <a:schemeClr val="tx2">
                    <a:lumMod val="40000"/>
                    <a:lumOff val="60000"/>
                  </a:schemeClr>
                </a:solidFill>
              </a:rPr>
              <a:t>2374802010853</a:t>
            </a:r>
            <a:r>
              <a:rPr lang="en-US" sz="1850" dirty="0">
                <a:solidFill>
                  <a:srgbClr val="D9E1FF"/>
                </a:solidFill>
                <a:latin typeface="Martel Sans Light" pitchFamily="34" charset="0"/>
                <a:ea typeface="Martel Sans Light" pitchFamily="34" charset="-122"/>
                <a:cs typeface="Martel Sans Light" pitchFamily="34" charset="-120"/>
              </a:rPr>
              <a:t> </a:t>
            </a:r>
            <a:endParaRPr lang="en-US" sz="1850" dirty="0"/>
          </a:p>
        </p:txBody>
      </p:sp>
      <p:sp>
        <p:nvSpPr>
          <p:cNvPr id="12" name="Shape 10"/>
          <p:cNvSpPr/>
          <p:nvPr/>
        </p:nvSpPr>
        <p:spPr>
          <a:xfrm>
            <a:off x="7434858" y="4825841"/>
            <a:ext cx="6357818" cy="1357193"/>
          </a:xfrm>
          <a:prstGeom prst="roundRect">
            <a:avLst>
              <a:gd name="adj" fmla="val 2646"/>
            </a:avLst>
          </a:prstGeom>
          <a:solidFill>
            <a:srgbClr val="2F2B54"/>
          </a:solidFill>
          <a:ln/>
        </p:spPr>
        <p:txBody>
          <a:bodyPr/>
          <a:lstStyle/>
          <a:p>
            <a:endParaRPr lang="en-VN" dirty="0"/>
          </a:p>
        </p:txBody>
      </p:sp>
      <p:sp>
        <p:nvSpPr>
          <p:cNvPr id="13" name="Text 11"/>
          <p:cNvSpPr/>
          <p:nvPr/>
        </p:nvSpPr>
        <p:spPr>
          <a:xfrm>
            <a:off x="7674173" y="506515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Lê Hữu Khang</a:t>
            </a:r>
            <a:endParaRPr lang="en-US" sz="2200" dirty="0"/>
          </a:p>
        </p:txBody>
      </p:sp>
      <p:sp>
        <p:nvSpPr>
          <p:cNvPr id="14" name="Text 12"/>
          <p:cNvSpPr/>
          <p:nvPr/>
        </p:nvSpPr>
        <p:spPr>
          <a:xfrm>
            <a:off x="7674173" y="5560695"/>
            <a:ext cx="5879187"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MSSV: </a:t>
            </a:r>
            <a:r>
              <a:rPr lang="vi-VN" sz="1850" dirty="0">
                <a:solidFill>
                  <a:srgbClr val="D9E1FF"/>
                </a:solidFill>
                <a:latin typeface="Martel Sans Light" pitchFamily="34" charset="0"/>
                <a:ea typeface="Martel Sans Light" pitchFamily="34" charset="-122"/>
                <a:cs typeface="Martel Sans Light" pitchFamily="34" charset="-120"/>
              </a:rPr>
              <a:t>2374802011980</a:t>
            </a:r>
            <a:endParaRPr lang="en-US" sz="1850" dirty="0"/>
          </a:p>
        </p:txBody>
      </p:sp>
      <p:pic>
        <p:nvPicPr>
          <p:cNvPr id="15" name="Picture 14" descr="A blue square with white dots&#10;&#10;Description automatically generated with medium confidence">
            <a:extLst>
              <a:ext uri="{FF2B5EF4-FFF2-40B4-BE49-F238E27FC236}">
                <a16:creationId xmlns:a16="http://schemas.microsoft.com/office/drawing/2014/main" id="{DA54AE63-90BC-AE4E-8A1C-9C3C58C7336E}"/>
              </a:ext>
            </a:extLst>
          </p:cNvPr>
          <p:cNvPicPr>
            <a:picLocks noChangeAspect="1"/>
          </p:cNvPicPr>
          <p:nvPr/>
        </p:nvPicPr>
        <p:blipFill>
          <a:blip r:embed="rId3"/>
          <a:stretch>
            <a:fillRect/>
          </a:stretch>
        </p:blipFill>
        <p:spPr>
          <a:xfrm>
            <a:off x="12719804" y="7708685"/>
            <a:ext cx="1828800" cy="406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895951"/>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Mục Tiêu Nghiên Cứu</a:t>
            </a:r>
            <a:endParaRPr lang="en-US" sz="4400" dirty="0"/>
          </a:p>
        </p:txBody>
      </p:sp>
      <p:sp>
        <p:nvSpPr>
          <p:cNvPr id="3" name="Shape 1"/>
          <p:cNvSpPr/>
          <p:nvPr/>
        </p:nvSpPr>
        <p:spPr>
          <a:xfrm>
            <a:off x="837724" y="3437692"/>
            <a:ext cx="4158734" cy="2895838"/>
          </a:xfrm>
          <a:prstGeom prst="roundRect">
            <a:avLst>
              <a:gd name="adj" fmla="val 5052"/>
            </a:avLst>
          </a:prstGeom>
          <a:solidFill>
            <a:srgbClr val="100C35"/>
          </a:solidFill>
          <a:ln/>
        </p:spPr>
        <p:txBody>
          <a:bodyPr/>
          <a:lstStyle/>
          <a:p>
            <a:endParaRPr lang="en-VN"/>
          </a:p>
        </p:txBody>
      </p:sp>
      <p:pic>
        <p:nvPicPr>
          <p:cNvPr id="4" name="Image 0" descr="preencoded.png"/>
          <p:cNvPicPr>
            <a:picLocks noChangeAspect="1"/>
          </p:cNvPicPr>
          <p:nvPr/>
        </p:nvPicPr>
        <p:blipFill>
          <a:blip r:embed="rId3"/>
          <a:stretch>
            <a:fillRect/>
          </a:stretch>
        </p:blipFill>
        <p:spPr>
          <a:xfrm>
            <a:off x="837724" y="3407212"/>
            <a:ext cx="4158734" cy="121920"/>
          </a:xfrm>
          <a:prstGeom prst="rect">
            <a:avLst/>
          </a:prstGeom>
        </p:spPr>
      </p:pic>
      <p:pic>
        <p:nvPicPr>
          <p:cNvPr id="5" name="Image 1" descr="preencoded.png"/>
          <p:cNvPicPr>
            <a:picLocks noChangeAspect="1"/>
          </p:cNvPicPr>
          <p:nvPr/>
        </p:nvPicPr>
        <p:blipFill>
          <a:blip r:embed="rId4"/>
          <a:stretch>
            <a:fillRect/>
          </a:stretch>
        </p:blipFill>
        <p:spPr>
          <a:xfrm>
            <a:off x="2557998" y="3078718"/>
            <a:ext cx="718066" cy="718066"/>
          </a:xfrm>
          <a:prstGeom prst="rect">
            <a:avLst/>
          </a:prstGeom>
        </p:spPr>
      </p:pic>
      <p:sp>
        <p:nvSpPr>
          <p:cNvPr id="6" name="Text 2"/>
          <p:cNvSpPr/>
          <p:nvPr/>
        </p:nvSpPr>
        <p:spPr>
          <a:xfrm>
            <a:off x="2773382" y="3258264"/>
            <a:ext cx="287179" cy="358973"/>
          </a:xfrm>
          <a:prstGeom prst="rect">
            <a:avLst/>
          </a:prstGeom>
          <a:noFill/>
          <a:ln/>
        </p:spPr>
        <p:txBody>
          <a:bodyPr wrap="none" lIns="0" tIns="0" rIns="0" bIns="0" rtlCol="0" anchor="t"/>
          <a:lstStyle/>
          <a:p>
            <a:pPr marL="0" indent="0" algn="l">
              <a:lnSpc>
                <a:spcPts val="3600"/>
              </a:lnSpc>
              <a:buNone/>
            </a:pPr>
            <a:r>
              <a:rPr lang="en-US" sz="2250" dirty="0">
                <a:solidFill>
                  <a:srgbClr val="000000"/>
                </a:solidFill>
                <a:latin typeface="Kanit" pitchFamily="34" charset="0"/>
                <a:ea typeface="Kanit" pitchFamily="34" charset="-122"/>
                <a:cs typeface="Kanit" pitchFamily="34" charset="-120"/>
              </a:rPr>
              <a:t>1</a:t>
            </a:r>
            <a:endParaRPr lang="en-US" sz="2250" dirty="0"/>
          </a:p>
        </p:txBody>
      </p:sp>
      <p:sp>
        <p:nvSpPr>
          <p:cNvPr id="7" name="Text 3"/>
          <p:cNvSpPr/>
          <p:nvPr/>
        </p:nvSpPr>
        <p:spPr>
          <a:xfrm>
            <a:off x="1107519" y="403610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Hiểu Đặc Trưng Haar</a:t>
            </a:r>
            <a:endParaRPr lang="en-US" sz="2200" dirty="0"/>
          </a:p>
        </p:txBody>
      </p:sp>
      <p:sp>
        <p:nvSpPr>
          <p:cNvPr id="8" name="Text 4"/>
          <p:cNvSpPr/>
          <p:nvPr/>
        </p:nvSpPr>
        <p:spPr>
          <a:xfrm>
            <a:off x="1107519" y="4531638"/>
            <a:ext cx="3619143"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Cơ sở toán học và trực quan của đặc trưng Haar và ứng dụng trong phát hiện mẫu hình ảnh.</a:t>
            </a:r>
            <a:endParaRPr lang="en-US" sz="1850" dirty="0"/>
          </a:p>
        </p:txBody>
      </p:sp>
      <p:sp>
        <p:nvSpPr>
          <p:cNvPr id="9" name="Shape 5"/>
          <p:cNvSpPr/>
          <p:nvPr/>
        </p:nvSpPr>
        <p:spPr>
          <a:xfrm>
            <a:off x="5235773" y="3437692"/>
            <a:ext cx="4158734" cy="2895838"/>
          </a:xfrm>
          <a:prstGeom prst="roundRect">
            <a:avLst>
              <a:gd name="adj" fmla="val 5052"/>
            </a:avLst>
          </a:prstGeom>
          <a:solidFill>
            <a:srgbClr val="100C35"/>
          </a:solidFill>
          <a:ln/>
        </p:spPr>
        <p:txBody>
          <a:bodyPr/>
          <a:lstStyle/>
          <a:p>
            <a:endParaRPr lang="en-VN"/>
          </a:p>
        </p:txBody>
      </p:sp>
      <p:pic>
        <p:nvPicPr>
          <p:cNvPr id="10" name="Image 2" descr="preencoded.png"/>
          <p:cNvPicPr>
            <a:picLocks noChangeAspect="1"/>
          </p:cNvPicPr>
          <p:nvPr/>
        </p:nvPicPr>
        <p:blipFill>
          <a:blip r:embed="rId3"/>
          <a:stretch>
            <a:fillRect/>
          </a:stretch>
        </p:blipFill>
        <p:spPr>
          <a:xfrm>
            <a:off x="5235773" y="3407212"/>
            <a:ext cx="4158734" cy="121920"/>
          </a:xfrm>
          <a:prstGeom prst="rect">
            <a:avLst/>
          </a:prstGeom>
        </p:spPr>
      </p:pic>
      <p:pic>
        <p:nvPicPr>
          <p:cNvPr id="11" name="Image 3" descr="preencoded.png"/>
          <p:cNvPicPr>
            <a:picLocks noChangeAspect="1"/>
          </p:cNvPicPr>
          <p:nvPr/>
        </p:nvPicPr>
        <p:blipFill>
          <a:blip r:embed="rId4"/>
          <a:stretch>
            <a:fillRect/>
          </a:stretch>
        </p:blipFill>
        <p:spPr>
          <a:xfrm>
            <a:off x="6956048" y="3078718"/>
            <a:ext cx="718066" cy="718066"/>
          </a:xfrm>
          <a:prstGeom prst="rect">
            <a:avLst/>
          </a:prstGeom>
        </p:spPr>
      </p:pic>
      <p:sp>
        <p:nvSpPr>
          <p:cNvPr id="12" name="Text 6"/>
          <p:cNvSpPr/>
          <p:nvPr/>
        </p:nvSpPr>
        <p:spPr>
          <a:xfrm>
            <a:off x="7171432" y="3258264"/>
            <a:ext cx="287179" cy="358973"/>
          </a:xfrm>
          <a:prstGeom prst="rect">
            <a:avLst/>
          </a:prstGeom>
          <a:noFill/>
          <a:ln/>
        </p:spPr>
        <p:txBody>
          <a:bodyPr wrap="none" lIns="0" tIns="0" rIns="0" bIns="0" rtlCol="0" anchor="t"/>
          <a:lstStyle/>
          <a:p>
            <a:pPr marL="0" indent="0" algn="l">
              <a:lnSpc>
                <a:spcPts val="3600"/>
              </a:lnSpc>
              <a:buNone/>
            </a:pPr>
            <a:r>
              <a:rPr lang="en-US" sz="2250" dirty="0">
                <a:solidFill>
                  <a:srgbClr val="000000"/>
                </a:solidFill>
                <a:latin typeface="Kanit" pitchFamily="34" charset="0"/>
                <a:ea typeface="Kanit" pitchFamily="34" charset="-122"/>
                <a:cs typeface="Kanit" pitchFamily="34" charset="-120"/>
              </a:rPr>
              <a:t>2</a:t>
            </a:r>
            <a:endParaRPr lang="en-US" sz="2250" dirty="0"/>
          </a:p>
        </p:txBody>
      </p:sp>
      <p:sp>
        <p:nvSpPr>
          <p:cNvPr id="13" name="Text 7"/>
          <p:cNvSpPr/>
          <p:nvPr/>
        </p:nvSpPr>
        <p:spPr>
          <a:xfrm>
            <a:off x="5505569" y="403610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Tính Toán Nhanh</a:t>
            </a:r>
            <a:endParaRPr lang="en-US" sz="2200" dirty="0"/>
          </a:p>
        </p:txBody>
      </p:sp>
      <p:sp>
        <p:nvSpPr>
          <p:cNvPr id="14" name="Text 8"/>
          <p:cNvSpPr/>
          <p:nvPr/>
        </p:nvSpPr>
        <p:spPr>
          <a:xfrm>
            <a:off x="5505569" y="4531638"/>
            <a:ext cx="3619143"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Sử dụng Integral Image để tăng tốc xử lý đặc trưng.</a:t>
            </a:r>
            <a:endParaRPr lang="en-US" sz="1850" dirty="0"/>
          </a:p>
        </p:txBody>
      </p:sp>
      <p:sp>
        <p:nvSpPr>
          <p:cNvPr id="15" name="Shape 9"/>
          <p:cNvSpPr/>
          <p:nvPr/>
        </p:nvSpPr>
        <p:spPr>
          <a:xfrm>
            <a:off x="9633823" y="3437692"/>
            <a:ext cx="4158853" cy="2895838"/>
          </a:xfrm>
          <a:prstGeom prst="roundRect">
            <a:avLst>
              <a:gd name="adj" fmla="val 5052"/>
            </a:avLst>
          </a:prstGeom>
          <a:solidFill>
            <a:srgbClr val="100C35"/>
          </a:solidFill>
          <a:ln/>
        </p:spPr>
        <p:txBody>
          <a:bodyPr/>
          <a:lstStyle/>
          <a:p>
            <a:endParaRPr lang="en-VN"/>
          </a:p>
        </p:txBody>
      </p:sp>
      <p:pic>
        <p:nvPicPr>
          <p:cNvPr id="16" name="Image 4" descr="preencoded.png"/>
          <p:cNvPicPr>
            <a:picLocks noChangeAspect="1"/>
          </p:cNvPicPr>
          <p:nvPr/>
        </p:nvPicPr>
        <p:blipFill>
          <a:blip r:embed="rId3"/>
          <a:stretch>
            <a:fillRect/>
          </a:stretch>
        </p:blipFill>
        <p:spPr>
          <a:xfrm>
            <a:off x="9633823" y="3407212"/>
            <a:ext cx="4158853" cy="121920"/>
          </a:xfrm>
          <a:prstGeom prst="rect">
            <a:avLst/>
          </a:prstGeom>
        </p:spPr>
      </p:pic>
      <p:pic>
        <p:nvPicPr>
          <p:cNvPr id="17" name="Image 5" descr="preencoded.png"/>
          <p:cNvPicPr>
            <a:picLocks noChangeAspect="1"/>
          </p:cNvPicPr>
          <p:nvPr/>
        </p:nvPicPr>
        <p:blipFill>
          <a:blip r:embed="rId4"/>
          <a:stretch>
            <a:fillRect/>
          </a:stretch>
        </p:blipFill>
        <p:spPr>
          <a:xfrm>
            <a:off x="11354217" y="3078718"/>
            <a:ext cx="718066" cy="718066"/>
          </a:xfrm>
          <a:prstGeom prst="rect">
            <a:avLst/>
          </a:prstGeom>
        </p:spPr>
      </p:pic>
      <p:sp>
        <p:nvSpPr>
          <p:cNvPr id="18" name="Text 10"/>
          <p:cNvSpPr/>
          <p:nvPr/>
        </p:nvSpPr>
        <p:spPr>
          <a:xfrm>
            <a:off x="11569601" y="3258264"/>
            <a:ext cx="287179" cy="358973"/>
          </a:xfrm>
          <a:prstGeom prst="rect">
            <a:avLst/>
          </a:prstGeom>
          <a:noFill/>
          <a:ln/>
        </p:spPr>
        <p:txBody>
          <a:bodyPr wrap="none" lIns="0" tIns="0" rIns="0" bIns="0" rtlCol="0" anchor="t"/>
          <a:lstStyle/>
          <a:p>
            <a:pPr marL="0" indent="0" algn="l">
              <a:lnSpc>
                <a:spcPts val="3600"/>
              </a:lnSpc>
              <a:buNone/>
            </a:pPr>
            <a:r>
              <a:rPr lang="en-US" sz="2250" dirty="0">
                <a:solidFill>
                  <a:srgbClr val="000000"/>
                </a:solidFill>
                <a:latin typeface="Kanit" pitchFamily="34" charset="0"/>
                <a:ea typeface="Kanit" pitchFamily="34" charset="-122"/>
                <a:cs typeface="Kanit" pitchFamily="34" charset="-120"/>
              </a:rPr>
              <a:t>3</a:t>
            </a:r>
            <a:endParaRPr lang="en-US" sz="2250" dirty="0"/>
          </a:p>
        </p:txBody>
      </p:sp>
      <p:sp>
        <p:nvSpPr>
          <p:cNvPr id="19" name="Text 11"/>
          <p:cNvSpPr/>
          <p:nvPr/>
        </p:nvSpPr>
        <p:spPr>
          <a:xfrm>
            <a:off x="9903619" y="403610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Ứng Dụng OpenCV</a:t>
            </a:r>
            <a:endParaRPr lang="en-US" sz="2200" dirty="0"/>
          </a:p>
        </p:txBody>
      </p:sp>
      <p:sp>
        <p:nvSpPr>
          <p:cNvPr id="20" name="Text 12"/>
          <p:cNvSpPr/>
          <p:nvPr/>
        </p:nvSpPr>
        <p:spPr>
          <a:xfrm>
            <a:off x="9903619" y="4531638"/>
            <a:ext cx="3619262" cy="1532096"/>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Sử dụng mô hình Haar Cascade có sẵn trong OpenCV để nhận diện khuôn mặt, mắt, nụ cười, người và vật thể.</a:t>
            </a:r>
            <a:endParaRPr lang="en-US" sz="1850" dirty="0"/>
          </a:p>
        </p:txBody>
      </p:sp>
      <p:pic>
        <p:nvPicPr>
          <p:cNvPr id="22" name="Picture 21" descr="A blue square with white dots&#10;&#10;Description automatically generated with medium confidence">
            <a:extLst>
              <a:ext uri="{FF2B5EF4-FFF2-40B4-BE49-F238E27FC236}">
                <a16:creationId xmlns:a16="http://schemas.microsoft.com/office/drawing/2014/main" id="{69DBC7E2-F3AC-A7E6-0125-0937803461EB}"/>
              </a:ext>
            </a:extLst>
          </p:cNvPr>
          <p:cNvPicPr>
            <a:picLocks noChangeAspect="1"/>
          </p:cNvPicPr>
          <p:nvPr/>
        </p:nvPicPr>
        <p:blipFill>
          <a:blip r:embed="rId5"/>
          <a:stretch>
            <a:fillRect/>
          </a:stretch>
        </p:blipFill>
        <p:spPr>
          <a:xfrm>
            <a:off x="12719804" y="7708685"/>
            <a:ext cx="1828800" cy="406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58998" y="609700"/>
            <a:ext cx="4549735" cy="469821"/>
          </a:xfrm>
          <a:prstGeom prst="rect">
            <a:avLst/>
          </a:prstGeom>
          <a:noFill/>
          <a:ln/>
        </p:spPr>
        <p:txBody>
          <a:bodyPr wrap="none" lIns="0" tIns="0" rIns="0" bIns="0" rtlCol="0" anchor="t"/>
          <a:lstStyle/>
          <a:p>
            <a:pPr marL="0" indent="0" algn="l">
              <a:lnSpc>
                <a:spcPts val="3650"/>
              </a:lnSpc>
              <a:buNone/>
            </a:pPr>
            <a:r>
              <a:rPr lang="en-US" sz="4000" dirty="0">
                <a:solidFill>
                  <a:srgbClr val="FFFFFF"/>
                </a:solidFill>
                <a:latin typeface="Kanit" pitchFamily="34" charset="0"/>
                <a:ea typeface="Kanit" pitchFamily="34" charset="-122"/>
                <a:cs typeface="Kanit" pitchFamily="34" charset="-120"/>
              </a:rPr>
              <a:t>Phạm Vi và Giới Hạn Đề Tài</a:t>
            </a:r>
            <a:endParaRPr lang="en-US" sz="4000" dirty="0"/>
          </a:p>
        </p:txBody>
      </p:sp>
      <p:grpSp>
        <p:nvGrpSpPr>
          <p:cNvPr id="11" name="Group 10">
            <a:extLst>
              <a:ext uri="{FF2B5EF4-FFF2-40B4-BE49-F238E27FC236}">
                <a16:creationId xmlns:a16="http://schemas.microsoft.com/office/drawing/2014/main" id="{7A7516DE-9AAF-1689-46DF-2EFF89B52A6D}"/>
              </a:ext>
            </a:extLst>
          </p:cNvPr>
          <p:cNvGrpSpPr/>
          <p:nvPr/>
        </p:nvGrpSpPr>
        <p:grpSpPr>
          <a:xfrm>
            <a:off x="535882" y="1432251"/>
            <a:ext cx="6584531" cy="4589048"/>
            <a:chOff x="535882" y="1308259"/>
            <a:chExt cx="6584531" cy="4589048"/>
          </a:xfrm>
        </p:grpSpPr>
        <p:sp>
          <p:nvSpPr>
            <p:cNvPr id="3" name="Text 1"/>
            <p:cNvSpPr/>
            <p:nvPr/>
          </p:nvSpPr>
          <p:spPr>
            <a:xfrm>
              <a:off x="558998" y="1308259"/>
              <a:ext cx="1879044" cy="234791"/>
            </a:xfrm>
            <a:prstGeom prst="rect">
              <a:avLst/>
            </a:prstGeom>
            <a:noFill/>
            <a:ln/>
          </p:spPr>
          <p:txBody>
            <a:bodyPr wrap="none" lIns="0" tIns="0" rIns="0" bIns="0" rtlCol="0" anchor="t"/>
            <a:lstStyle/>
            <a:p>
              <a:pPr marL="0" indent="0" algn="l">
                <a:lnSpc>
                  <a:spcPts val="1800"/>
                </a:lnSpc>
                <a:buNone/>
              </a:pPr>
              <a:r>
                <a:rPr lang="en-US" sz="2000" dirty="0">
                  <a:solidFill>
                    <a:srgbClr val="FFFFFF"/>
                  </a:solidFill>
                  <a:latin typeface="Kanit" pitchFamily="34" charset="0"/>
                  <a:ea typeface="Kanit" pitchFamily="34" charset="-122"/>
                  <a:cs typeface="Kanit" pitchFamily="34" charset="-120"/>
                </a:rPr>
                <a:t>Phạm Vi</a:t>
              </a:r>
              <a:endParaRPr lang="en-US" sz="2000" dirty="0"/>
            </a:p>
          </p:txBody>
        </p:sp>
        <p:sp>
          <p:nvSpPr>
            <p:cNvPr id="4" name="Text 2"/>
            <p:cNvSpPr/>
            <p:nvPr/>
          </p:nvSpPr>
          <p:spPr>
            <a:xfrm>
              <a:off x="558998" y="1702713"/>
              <a:ext cx="6561415" cy="511254"/>
            </a:xfrm>
            <a:prstGeom prst="rect">
              <a:avLst/>
            </a:prstGeom>
            <a:noFill/>
            <a:ln/>
          </p:spPr>
          <p:txBody>
            <a:bodyPr wrap="square" lIns="0" tIns="0" rIns="0" bIns="0" rtlCol="0" anchor="t"/>
            <a:lstStyle/>
            <a:p>
              <a:pPr marL="342900" indent="-342900" algn="l">
                <a:lnSpc>
                  <a:spcPct val="150000"/>
                </a:lnSpc>
                <a:buSzPct val="100000"/>
                <a:buChar char="•"/>
              </a:pPr>
              <a:r>
                <a:rPr lang="en-US" dirty="0">
                  <a:solidFill>
                    <a:srgbClr val="D9E1FF"/>
                  </a:solidFill>
                  <a:latin typeface="Martel Sans Light" pitchFamily="34" charset="0"/>
                  <a:ea typeface="Martel Sans Light" pitchFamily="34" charset="-122"/>
                  <a:cs typeface="Martel Sans Light" pitchFamily="34" charset="-120"/>
                </a:rPr>
                <a:t>Tìm hiểu lý thuyết Haar-like features, Integral Image, AdaBoost, Cascade of Classifiers.</a:t>
              </a:r>
              <a:endParaRPr lang="en-US" dirty="0"/>
            </a:p>
          </p:txBody>
        </p:sp>
        <p:sp>
          <p:nvSpPr>
            <p:cNvPr id="5" name="Text 3"/>
            <p:cNvSpPr/>
            <p:nvPr/>
          </p:nvSpPr>
          <p:spPr>
            <a:xfrm>
              <a:off x="558998" y="2564276"/>
              <a:ext cx="6561415" cy="745421"/>
            </a:xfrm>
            <a:prstGeom prst="rect">
              <a:avLst/>
            </a:prstGeom>
            <a:noFill/>
            <a:ln>
              <a:noFill/>
            </a:ln>
          </p:spPr>
          <p:txBody>
            <a:bodyPr wrap="square" lIns="0" tIns="0" rIns="0" bIns="0" rtlCol="0" anchor="t"/>
            <a:lstStyle/>
            <a:p>
              <a:pPr marL="342900" indent="-342900" algn="l">
                <a:lnSpc>
                  <a:spcPct val="150000"/>
                </a:lnSpc>
                <a:buSzPct val="100000"/>
                <a:buChar char="•"/>
              </a:pPr>
              <a:r>
                <a:rPr lang="en-US" dirty="0">
                  <a:solidFill>
                    <a:srgbClr val="D9E1FF"/>
                  </a:solidFill>
                  <a:latin typeface="Martel Sans Light" pitchFamily="34" charset="0"/>
                  <a:ea typeface="Martel Sans Light" pitchFamily="34" charset="-122"/>
                  <a:cs typeface="Martel Sans Light" pitchFamily="34" charset="-120"/>
                </a:rPr>
                <a:t>Sử dụng OpenCV (Python) để phát hiện khuôn mặt bằng Haar Cascade.</a:t>
              </a:r>
              <a:endParaRPr lang="en-US" dirty="0"/>
            </a:p>
          </p:txBody>
        </p:sp>
        <p:sp>
          <p:nvSpPr>
            <p:cNvPr id="6" name="Text 4"/>
            <p:cNvSpPr/>
            <p:nvPr/>
          </p:nvSpPr>
          <p:spPr>
            <a:xfrm>
              <a:off x="558998" y="3542176"/>
              <a:ext cx="6561415" cy="255627"/>
            </a:xfrm>
            <a:prstGeom prst="rect">
              <a:avLst/>
            </a:prstGeom>
            <a:noFill/>
            <a:ln/>
          </p:spPr>
          <p:txBody>
            <a:bodyPr wrap="square" lIns="0" tIns="0" rIns="0" bIns="0" rtlCol="0" anchor="t"/>
            <a:lstStyle/>
            <a:p>
              <a:pPr marL="342900" indent="-342900" algn="l">
                <a:lnSpc>
                  <a:spcPct val="150000"/>
                </a:lnSpc>
                <a:buSzPct val="100000"/>
                <a:buChar char="•"/>
              </a:pPr>
              <a:r>
                <a:rPr lang="en-US" dirty="0">
                  <a:solidFill>
                    <a:srgbClr val="D9E1FF"/>
                  </a:solidFill>
                  <a:latin typeface="Martel Sans Light" pitchFamily="34" charset="0"/>
                  <a:ea typeface="Martel Sans Light" pitchFamily="34" charset="-122"/>
                  <a:cs typeface="Martel Sans Light" pitchFamily="34" charset="-120"/>
                </a:rPr>
                <a:t>Triển khai phát hiện khuôn mặt trong ảnh tĩnh và video trực tiếp.</a:t>
              </a:r>
              <a:endParaRPr lang="en-US" dirty="0"/>
            </a:p>
          </p:txBody>
        </p:sp>
        <p:sp>
          <p:nvSpPr>
            <p:cNvPr id="7" name="Text 5"/>
            <p:cNvSpPr/>
            <p:nvPr/>
          </p:nvSpPr>
          <p:spPr>
            <a:xfrm>
              <a:off x="558998" y="4624896"/>
              <a:ext cx="1879044" cy="234791"/>
            </a:xfrm>
            <a:prstGeom prst="rect">
              <a:avLst/>
            </a:prstGeom>
            <a:noFill/>
            <a:ln/>
          </p:spPr>
          <p:txBody>
            <a:bodyPr wrap="none" lIns="0" tIns="0" rIns="0" bIns="0" rtlCol="0" anchor="t"/>
            <a:lstStyle/>
            <a:p>
              <a:pPr marL="0" indent="0" algn="l">
                <a:lnSpc>
                  <a:spcPts val="1800"/>
                </a:lnSpc>
                <a:buNone/>
              </a:pPr>
              <a:r>
                <a:rPr lang="en-US" sz="2000" dirty="0">
                  <a:solidFill>
                    <a:srgbClr val="FFFFFF"/>
                  </a:solidFill>
                  <a:latin typeface="Kanit" pitchFamily="34" charset="0"/>
                  <a:ea typeface="Kanit" pitchFamily="34" charset="-122"/>
                  <a:cs typeface="Kanit" pitchFamily="34" charset="-120"/>
                </a:rPr>
                <a:t>Giới Hạn</a:t>
              </a:r>
              <a:endParaRPr lang="en-US" sz="2000" dirty="0"/>
            </a:p>
          </p:txBody>
        </p:sp>
        <p:sp>
          <p:nvSpPr>
            <p:cNvPr id="8" name="Text 6"/>
            <p:cNvSpPr/>
            <p:nvPr/>
          </p:nvSpPr>
          <p:spPr>
            <a:xfrm>
              <a:off x="558998" y="5143338"/>
              <a:ext cx="6561415" cy="255627"/>
            </a:xfrm>
            <a:prstGeom prst="rect">
              <a:avLst/>
            </a:prstGeom>
            <a:noFill/>
            <a:ln/>
          </p:spPr>
          <p:txBody>
            <a:bodyPr wrap="none" lIns="0" tIns="0" rIns="0" bIns="0" rtlCol="0" anchor="t"/>
            <a:lstStyle/>
            <a:p>
              <a:pPr marL="342900" indent="-342900" algn="l">
                <a:lnSpc>
                  <a:spcPts val="2000"/>
                </a:lnSpc>
                <a:buSzPct val="100000"/>
                <a:buChar char="•"/>
              </a:pPr>
              <a:r>
                <a:rPr lang="en-US" dirty="0">
                  <a:solidFill>
                    <a:srgbClr val="D9E1FF"/>
                  </a:solidFill>
                  <a:latin typeface="Martel Sans Light" pitchFamily="34" charset="0"/>
                  <a:ea typeface="Martel Sans Light" pitchFamily="34" charset="-122"/>
                  <a:cs typeface="Martel Sans Light" pitchFamily="34" charset="-120"/>
                </a:rPr>
                <a:t>Vùng cắt không vượt khung hình.</a:t>
              </a:r>
              <a:endParaRPr lang="en-US" dirty="0"/>
            </a:p>
          </p:txBody>
        </p:sp>
        <p:sp>
          <p:nvSpPr>
            <p:cNvPr id="9" name="Text 7"/>
            <p:cNvSpPr/>
            <p:nvPr/>
          </p:nvSpPr>
          <p:spPr>
            <a:xfrm>
              <a:off x="535882" y="5641680"/>
              <a:ext cx="6561415" cy="255627"/>
            </a:xfrm>
            <a:prstGeom prst="rect">
              <a:avLst/>
            </a:prstGeom>
            <a:noFill/>
            <a:ln/>
          </p:spPr>
          <p:txBody>
            <a:bodyPr wrap="none" lIns="0" tIns="0" rIns="0" bIns="0" rtlCol="0" anchor="t"/>
            <a:lstStyle/>
            <a:p>
              <a:pPr marL="342900" indent="-342900" algn="l">
                <a:lnSpc>
                  <a:spcPts val="2000"/>
                </a:lnSpc>
                <a:buSzPct val="100000"/>
                <a:buChar char="•"/>
              </a:pPr>
              <a:r>
                <a:rPr lang="en-US" dirty="0">
                  <a:solidFill>
                    <a:srgbClr val="D9E1FF"/>
                  </a:solidFill>
                  <a:latin typeface="Martel Sans Light" pitchFamily="34" charset="0"/>
                  <a:ea typeface="Martel Sans Light" pitchFamily="34" charset="-122"/>
                  <a:cs typeface="Martel Sans Light" pitchFamily="34" charset="-120"/>
                </a:rPr>
                <a:t>Tập trung vào nhận diện hình ảnh hiện đại và tối ưu.</a:t>
              </a:r>
              <a:endParaRPr lang="en-US" dirty="0"/>
            </a:p>
          </p:txBody>
        </p:sp>
      </p:grpSp>
      <p:pic>
        <p:nvPicPr>
          <p:cNvPr id="10" name="Image 0" descr="preencoded.png"/>
          <p:cNvPicPr>
            <a:picLocks noChangeAspect="1"/>
          </p:cNvPicPr>
          <p:nvPr/>
        </p:nvPicPr>
        <p:blipFill>
          <a:blip r:embed="rId3"/>
          <a:stretch>
            <a:fillRect/>
          </a:stretch>
        </p:blipFill>
        <p:spPr>
          <a:xfrm>
            <a:off x="7409118" y="1225107"/>
            <a:ext cx="6306882" cy="6306882"/>
          </a:xfrm>
          <a:prstGeom prst="rect">
            <a:avLst/>
          </a:prstGeom>
        </p:spPr>
      </p:pic>
      <p:pic>
        <p:nvPicPr>
          <p:cNvPr id="13" name="Picture 12" descr="A blue square with white dots&#10;&#10;Description automatically generated with medium confidence">
            <a:extLst>
              <a:ext uri="{FF2B5EF4-FFF2-40B4-BE49-F238E27FC236}">
                <a16:creationId xmlns:a16="http://schemas.microsoft.com/office/drawing/2014/main" id="{67372CD5-894F-DD65-FB36-9FE954418731}"/>
              </a:ext>
            </a:extLst>
          </p:cNvPr>
          <p:cNvPicPr>
            <a:picLocks noChangeAspect="1"/>
          </p:cNvPicPr>
          <p:nvPr/>
        </p:nvPicPr>
        <p:blipFill>
          <a:blip r:embed="rId4"/>
          <a:stretch>
            <a:fillRect/>
          </a:stretch>
        </p:blipFill>
        <p:spPr>
          <a:xfrm>
            <a:off x="12801600" y="7737959"/>
            <a:ext cx="1828800" cy="406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944172"/>
            <a:ext cx="6924199"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Giới Thiệu Về Haar Cascade</a:t>
            </a:r>
            <a:endParaRPr lang="en-US" sz="4400" dirty="0"/>
          </a:p>
        </p:txBody>
      </p:sp>
      <p:sp>
        <p:nvSpPr>
          <p:cNvPr id="3" name="Text 1"/>
          <p:cNvSpPr/>
          <p:nvPr/>
        </p:nvSpPr>
        <p:spPr>
          <a:xfrm>
            <a:off x="837724" y="3126938"/>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Haar Cascade Classifier là phương pháp kinh điển trong phát hiện đối tượng, đặc biệt là khuôn mặt, được giới thiệu bởi Paul Viola và Michael Jones năm 2001.</a:t>
            </a:r>
            <a:endParaRPr lang="en-US" sz="1850" dirty="0"/>
          </a:p>
        </p:txBody>
      </p:sp>
      <p:sp>
        <p:nvSpPr>
          <p:cNvPr id="4" name="Shape 2"/>
          <p:cNvSpPr/>
          <p:nvPr/>
        </p:nvSpPr>
        <p:spPr>
          <a:xfrm>
            <a:off x="837724" y="4162187"/>
            <a:ext cx="6357818" cy="2123242"/>
          </a:xfrm>
          <a:prstGeom prst="roundRect">
            <a:avLst>
              <a:gd name="adj" fmla="val 1691"/>
            </a:avLst>
          </a:prstGeom>
          <a:solidFill>
            <a:srgbClr val="2F2B54"/>
          </a:solidFill>
          <a:ln/>
        </p:spPr>
        <p:txBody>
          <a:bodyPr/>
          <a:lstStyle/>
          <a:p>
            <a:endParaRPr lang="en-VN"/>
          </a:p>
        </p:txBody>
      </p:sp>
      <p:sp>
        <p:nvSpPr>
          <p:cNvPr id="5" name="Text 3"/>
          <p:cNvSpPr/>
          <p:nvPr/>
        </p:nvSpPr>
        <p:spPr>
          <a:xfrm>
            <a:off x="1077039" y="440150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Khái Niệm</a:t>
            </a:r>
            <a:endParaRPr lang="en-US" sz="2200" dirty="0"/>
          </a:p>
        </p:txBody>
      </p:sp>
      <p:sp>
        <p:nvSpPr>
          <p:cNvPr id="6" name="Text 4"/>
          <p:cNvSpPr/>
          <p:nvPr/>
        </p:nvSpPr>
        <p:spPr>
          <a:xfrm>
            <a:off x="1077039" y="4897041"/>
            <a:ext cx="5879187"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Bộ phân loại đối tượng dựa trên Haar-like features, huấn luyện bằng học máy để nhận biết đối tượng mục tiêu.</a:t>
            </a:r>
            <a:endParaRPr lang="en-US" sz="1850" dirty="0"/>
          </a:p>
        </p:txBody>
      </p:sp>
      <p:sp>
        <p:nvSpPr>
          <p:cNvPr id="7" name="Shape 5"/>
          <p:cNvSpPr/>
          <p:nvPr/>
        </p:nvSpPr>
        <p:spPr>
          <a:xfrm>
            <a:off x="7434858" y="4162187"/>
            <a:ext cx="6357818" cy="2123242"/>
          </a:xfrm>
          <a:prstGeom prst="roundRect">
            <a:avLst>
              <a:gd name="adj" fmla="val 1691"/>
            </a:avLst>
          </a:prstGeom>
          <a:solidFill>
            <a:srgbClr val="2F2B54"/>
          </a:solidFill>
          <a:ln/>
        </p:spPr>
        <p:txBody>
          <a:bodyPr/>
          <a:lstStyle/>
          <a:p>
            <a:endParaRPr lang="en-VN"/>
          </a:p>
        </p:txBody>
      </p:sp>
      <p:sp>
        <p:nvSpPr>
          <p:cNvPr id="8" name="Text 6"/>
          <p:cNvSpPr/>
          <p:nvPr/>
        </p:nvSpPr>
        <p:spPr>
          <a:xfrm>
            <a:off x="7674173" y="440150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Ứng Dụng</a:t>
            </a:r>
            <a:endParaRPr lang="en-US" sz="2200" dirty="0"/>
          </a:p>
        </p:txBody>
      </p:sp>
      <p:sp>
        <p:nvSpPr>
          <p:cNvPr id="9" name="Text 7"/>
          <p:cNvSpPr/>
          <p:nvPr/>
        </p:nvSpPr>
        <p:spPr>
          <a:xfrm>
            <a:off x="7674173" y="4897041"/>
            <a:ext cx="5879187"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Nhận diện khuôn mặt trong máy ảnh, hệ thống giám sát, ứng dụng mở khóa khuôn mặt.</a:t>
            </a:r>
            <a:endParaRPr lang="en-US" sz="1850" dirty="0"/>
          </a:p>
        </p:txBody>
      </p:sp>
      <p:pic>
        <p:nvPicPr>
          <p:cNvPr id="11" name="Picture 10" descr="A blue square with white dots&#10;&#10;Description automatically generated with medium confidence">
            <a:extLst>
              <a:ext uri="{FF2B5EF4-FFF2-40B4-BE49-F238E27FC236}">
                <a16:creationId xmlns:a16="http://schemas.microsoft.com/office/drawing/2014/main" id="{FAE16CC8-4D88-0033-7FE5-862D0143BCFF}"/>
              </a:ext>
            </a:extLst>
          </p:cNvPr>
          <p:cNvPicPr>
            <a:picLocks noChangeAspect="1"/>
          </p:cNvPicPr>
          <p:nvPr/>
        </p:nvPicPr>
        <p:blipFill>
          <a:blip r:embed="rId3"/>
          <a:stretch>
            <a:fillRect/>
          </a:stretch>
        </p:blipFill>
        <p:spPr>
          <a:xfrm>
            <a:off x="12799087" y="7708684"/>
            <a:ext cx="1828800" cy="406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913692"/>
            <a:ext cx="7574637"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Giới Thiệu Về Thuật Toán KNN</a:t>
            </a:r>
            <a:endParaRPr lang="en-US" sz="4400" dirty="0"/>
          </a:p>
        </p:txBody>
      </p:sp>
      <p:sp>
        <p:nvSpPr>
          <p:cNvPr id="3" name="Text 1"/>
          <p:cNvSpPr/>
          <p:nvPr/>
        </p:nvSpPr>
        <p:spPr>
          <a:xfrm>
            <a:off x="837724" y="3096458"/>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K-Nearest Neighbors (KNN) là thuật toán phân loại và hồi quy phi tham số, đơn giản nhưng mạnh mẽ, thường được giới thiệu đầu tiên trong học máy.</a:t>
            </a:r>
            <a:endParaRPr lang="en-US" sz="1850" dirty="0"/>
          </a:p>
        </p:txBody>
      </p:sp>
      <p:sp>
        <p:nvSpPr>
          <p:cNvPr id="4" name="Shape 2"/>
          <p:cNvSpPr/>
          <p:nvPr/>
        </p:nvSpPr>
        <p:spPr>
          <a:xfrm>
            <a:off x="837724" y="4131707"/>
            <a:ext cx="6357818" cy="2184202"/>
          </a:xfrm>
          <a:prstGeom prst="roundRect">
            <a:avLst>
              <a:gd name="adj" fmla="val 6698"/>
            </a:avLst>
          </a:prstGeom>
          <a:solidFill>
            <a:srgbClr val="100C35"/>
          </a:solidFill>
          <a:ln w="30480">
            <a:solidFill>
              <a:srgbClr val="48446D"/>
            </a:solidFill>
            <a:prstDash val="solid"/>
          </a:ln>
        </p:spPr>
        <p:txBody>
          <a:bodyPr/>
          <a:lstStyle/>
          <a:p>
            <a:endParaRPr lang="en-VN"/>
          </a:p>
        </p:txBody>
      </p:sp>
      <p:pic>
        <p:nvPicPr>
          <p:cNvPr id="5" name="Image 0" descr="preencoded.png"/>
          <p:cNvPicPr>
            <a:picLocks noChangeAspect="1"/>
          </p:cNvPicPr>
          <p:nvPr/>
        </p:nvPicPr>
        <p:blipFill>
          <a:blip r:embed="rId3"/>
          <a:stretch>
            <a:fillRect/>
          </a:stretch>
        </p:blipFill>
        <p:spPr>
          <a:xfrm>
            <a:off x="807244" y="4131707"/>
            <a:ext cx="121920" cy="2184202"/>
          </a:xfrm>
          <a:prstGeom prst="rect">
            <a:avLst/>
          </a:prstGeom>
        </p:spPr>
      </p:pic>
      <p:sp>
        <p:nvSpPr>
          <p:cNvPr id="6" name="Text 3"/>
          <p:cNvSpPr/>
          <p:nvPr/>
        </p:nvSpPr>
        <p:spPr>
          <a:xfrm>
            <a:off x="1198959" y="440150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Khái Niệm</a:t>
            </a:r>
            <a:endParaRPr lang="en-US" sz="2200" dirty="0"/>
          </a:p>
        </p:txBody>
      </p:sp>
      <p:sp>
        <p:nvSpPr>
          <p:cNvPr id="7" name="Text 4"/>
          <p:cNvSpPr/>
          <p:nvPr/>
        </p:nvSpPr>
        <p:spPr>
          <a:xfrm>
            <a:off x="1198959" y="4897041"/>
            <a:ext cx="5726787"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Không giả định mô hình phân phối dữ liệu, ghi nhớ toàn bộ tập huấn luyện và so sánh điểm mới với các điểm gần nhất.</a:t>
            </a:r>
            <a:endParaRPr lang="en-US" sz="1850" dirty="0"/>
          </a:p>
        </p:txBody>
      </p:sp>
      <p:sp>
        <p:nvSpPr>
          <p:cNvPr id="8" name="Shape 5"/>
          <p:cNvSpPr/>
          <p:nvPr/>
        </p:nvSpPr>
        <p:spPr>
          <a:xfrm>
            <a:off x="7434858" y="4131707"/>
            <a:ext cx="6357818" cy="2184202"/>
          </a:xfrm>
          <a:prstGeom prst="roundRect">
            <a:avLst>
              <a:gd name="adj" fmla="val 6698"/>
            </a:avLst>
          </a:prstGeom>
          <a:solidFill>
            <a:srgbClr val="100C35"/>
          </a:solidFill>
          <a:ln w="30480">
            <a:solidFill>
              <a:srgbClr val="48446D"/>
            </a:solidFill>
            <a:prstDash val="solid"/>
          </a:ln>
        </p:spPr>
        <p:txBody>
          <a:bodyPr/>
          <a:lstStyle/>
          <a:p>
            <a:endParaRPr lang="en-VN"/>
          </a:p>
        </p:txBody>
      </p:sp>
      <p:pic>
        <p:nvPicPr>
          <p:cNvPr id="9" name="Image 1" descr="preencoded.png"/>
          <p:cNvPicPr>
            <a:picLocks noChangeAspect="1"/>
          </p:cNvPicPr>
          <p:nvPr/>
        </p:nvPicPr>
        <p:blipFill>
          <a:blip r:embed="rId3"/>
          <a:stretch>
            <a:fillRect/>
          </a:stretch>
        </p:blipFill>
        <p:spPr>
          <a:xfrm>
            <a:off x="7404378" y="4131707"/>
            <a:ext cx="121920" cy="2184202"/>
          </a:xfrm>
          <a:prstGeom prst="rect">
            <a:avLst/>
          </a:prstGeom>
        </p:spPr>
      </p:pic>
      <p:sp>
        <p:nvSpPr>
          <p:cNvPr id="10" name="Text 6"/>
          <p:cNvSpPr/>
          <p:nvPr/>
        </p:nvSpPr>
        <p:spPr>
          <a:xfrm>
            <a:off x="7796093" y="440150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Ứng Dụng</a:t>
            </a:r>
            <a:endParaRPr lang="en-US" sz="2200" dirty="0"/>
          </a:p>
        </p:txBody>
      </p:sp>
      <p:sp>
        <p:nvSpPr>
          <p:cNvPr id="11" name="Text 7"/>
          <p:cNvSpPr/>
          <p:nvPr/>
        </p:nvSpPr>
        <p:spPr>
          <a:xfrm>
            <a:off x="7796093" y="4897041"/>
            <a:ext cx="5726787"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Phân loại hình ảnh, dự đoán hành vi người dùng, gợi ý sản phẩm, nhận dạng chữ viết tay, nhận diện khuôn mặt.</a:t>
            </a:r>
            <a:endParaRPr lang="en-US" sz="1850" dirty="0"/>
          </a:p>
        </p:txBody>
      </p:sp>
      <p:pic>
        <p:nvPicPr>
          <p:cNvPr id="13" name="Picture 12" descr="A blue square with white dots&#10;&#10;Description automatically generated with medium confidence">
            <a:extLst>
              <a:ext uri="{FF2B5EF4-FFF2-40B4-BE49-F238E27FC236}">
                <a16:creationId xmlns:a16="http://schemas.microsoft.com/office/drawing/2014/main" id="{1DB4F9BA-804C-692C-3728-D17A8E6FDD68}"/>
              </a:ext>
            </a:extLst>
          </p:cNvPr>
          <p:cNvPicPr>
            <a:picLocks noChangeAspect="1"/>
          </p:cNvPicPr>
          <p:nvPr/>
        </p:nvPicPr>
        <p:blipFill>
          <a:blip r:embed="rId4"/>
          <a:stretch>
            <a:fillRect/>
          </a:stretch>
        </p:blipFill>
        <p:spPr>
          <a:xfrm>
            <a:off x="12801600" y="7708684"/>
            <a:ext cx="1828800" cy="406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2042993"/>
            <a:ext cx="7929443"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Phân Tích và Thiết Kế Hệ Thống</a:t>
            </a:r>
            <a:endParaRPr lang="en-US" sz="4400" dirty="0"/>
          </a:p>
        </p:txBody>
      </p:sp>
      <p:sp>
        <p:nvSpPr>
          <p:cNvPr id="3" name="Text 1"/>
          <p:cNvSpPr/>
          <p:nvPr/>
        </p:nvSpPr>
        <p:spPr>
          <a:xfrm>
            <a:off x="837724" y="334529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Kanit" pitchFamily="34" charset="0"/>
                <a:ea typeface="Kanit" pitchFamily="34" charset="-122"/>
                <a:cs typeface="Kanit" pitchFamily="34" charset="-120"/>
              </a:rPr>
              <a:t>Ý Tưởng Chính</a:t>
            </a:r>
            <a:endParaRPr lang="en-US" sz="2200" dirty="0"/>
          </a:p>
        </p:txBody>
      </p:sp>
      <p:sp>
        <p:nvSpPr>
          <p:cNvPr id="4" name="Text 2"/>
          <p:cNvSpPr/>
          <p:nvPr/>
        </p:nvSpPr>
        <p:spPr>
          <a:xfrm>
            <a:off x="837724" y="3936563"/>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Thu thập dữ liệu: Ghi hình khuôn mặt qua webcam, lưu dưới dạng mảng numpy .npy.</a:t>
            </a:r>
            <a:endParaRPr lang="en-US" sz="1850" dirty="0"/>
          </a:p>
        </p:txBody>
      </p:sp>
      <p:sp>
        <p:nvSpPr>
          <p:cNvPr id="5" name="Text 3"/>
          <p:cNvSpPr/>
          <p:nvPr/>
        </p:nvSpPr>
        <p:spPr>
          <a:xfrm>
            <a:off x="837724" y="4786313"/>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Nhận diện khuôn mặt: Tải dữ liệu, xử lý và huấn luyện mô hình để nhận diện trực tiếp.</a:t>
            </a:r>
            <a:endParaRPr lang="en-US" sz="1850" dirty="0"/>
          </a:p>
        </p:txBody>
      </p:sp>
      <p:sp>
        <p:nvSpPr>
          <p:cNvPr id="6" name="Text 4"/>
          <p:cNvSpPr/>
          <p:nvPr/>
        </p:nvSpPr>
        <p:spPr>
          <a:xfrm>
            <a:off x="7614761" y="334529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Kanit" pitchFamily="34" charset="0"/>
                <a:ea typeface="Kanit" pitchFamily="34" charset="-122"/>
                <a:cs typeface="Kanit" pitchFamily="34" charset="-120"/>
              </a:rPr>
              <a:t>Chuẩn Bị Mô Hình</a:t>
            </a:r>
            <a:endParaRPr lang="en-US" sz="2200" dirty="0"/>
          </a:p>
        </p:txBody>
      </p:sp>
      <p:sp>
        <p:nvSpPr>
          <p:cNvPr id="7" name="Text 5"/>
          <p:cNvSpPr/>
          <p:nvPr/>
        </p:nvSpPr>
        <p:spPr>
          <a:xfrm>
            <a:off x="7614761" y="3936563"/>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Phát hiện khuôn mặt: Haar Cascade Classifier.</a:t>
            </a:r>
            <a:endParaRPr lang="en-US" sz="1850" dirty="0"/>
          </a:p>
        </p:txBody>
      </p:sp>
      <p:sp>
        <p:nvSpPr>
          <p:cNvPr id="8" name="Text 6"/>
          <p:cNvSpPr/>
          <p:nvPr/>
        </p:nvSpPr>
        <p:spPr>
          <a:xfrm>
            <a:off x="7614761" y="4403288"/>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Tiền xử lý: Chuyển ảnh xám, chuẩn hóa kích thước, biến đổi vector 1 chiều.</a:t>
            </a:r>
            <a:endParaRPr lang="en-US" sz="1850" dirty="0"/>
          </a:p>
        </p:txBody>
      </p:sp>
      <p:sp>
        <p:nvSpPr>
          <p:cNvPr id="9" name="Text 7"/>
          <p:cNvSpPr/>
          <p:nvPr/>
        </p:nvSpPr>
        <p:spPr>
          <a:xfrm>
            <a:off x="7614761" y="5253038"/>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Giảm chiều dữ liệu: PCA.</a:t>
            </a:r>
            <a:endParaRPr lang="en-US" sz="1850" dirty="0"/>
          </a:p>
        </p:txBody>
      </p:sp>
      <p:sp>
        <p:nvSpPr>
          <p:cNvPr id="10" name="Text 8"/>
          <p:cNvSpPr/>
          <p:nvPr/>
        </p:nvSpPr>
        <p:spPr>
          <a:xfrm>
            <a:off x="7614761" y="5719763"/>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Huấn luyện phân loại: KNN.</a:t>
            </a:r>
            <a:endParaRPr lang="en-US" sz="1850" dirty="0"/>
          </a:p>
        </p:txBody>
      </p:sp>
      <p:pic>
        <p:nvPicPr>
          <p:cNvPr id="12" name="Picture 11" descr="A blue square with white dots&#10;&#10;Description automatically generated with medium confidence">
            <a:extLst>
              <a:ext uri="{FF2B5EF4-FFF2-40B4-BE49-F238E27FC236}">
                <a16:creationId xmlns:a16="http://schemas.microsoft.com/office/drawing/2014/main" id="{C3E53BBE-8D17-7309-288F-5DDDF1ECCDB7}"/>
              </a:ext>
            </a:extLst>
          </p:cNvPr>
          <p:cNvPicPr>
            <a:picLocks noChangeAspect="1"/>
          </p:cNvPicPr>
          <p:nvPr/>
        </p:nvPicPr>
        <p:blipFill>
          <a:blip r:embed="rId3"/>
          <a:stretch>
            <a:fillRect/>
          </a:stretch>
        </p:blipFill>
        <p:spPr>
          <a:xfrm>
            <a:off x="12724109" y="7774936"/>
            <a:ext cx="1828800" cy="406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791533"/>
            <a:ext cx="7027783"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Các Bước Xử Lý Ảnh Cụ Thể</a:t>
            </a:r>
            <a:endParaRPr lang="en-US" sz="4400" dirty="0"/>
          </a:p>
        </p:txBody>
      </p:sp>
      <p:sp>
        <p:nvSpPr>
          <p:cNvPr id="3" name="Shape 1"/>
          <p:cNvSpPr/>
          <p:nvPr/>
        </p:nvSpPr>
        <p:spPr>
          <a:xfrm>
            <a:off x="837724" y="3692366"/>
            <a:ext cx="4198620" cy="239316"/>
          </a:xfrm>
          <a:prstGeom prst="roundRect">
            <a:avLst>
              <a:gd name="adj" fmla="val 15004"/>
            </a:avLst>
          </a:prstGeom>
          <a:solidFill>
            <a:srgbClr val="2F2B54"/>
          </a:solidFill>
          <a:ln/>
        </p:spPr>
        <p:txBody>
          <a:bodyPr/>
          <a:lstStyle/>
          <a:p>
            <a:endParaRPr lang="en-VN"/>
          </a:p>
        </p:txBody>
      </p:sp>
      <p:sp>
        <p:nvSpPr>
          <p:cNvPr id="4" name="Text 2"/>
          <p:cNvSpPr/>
          <p:nvPr/>
        </p:nvSpPr>
        <p:spPr>
          <a:xfrm>
            <a:off x="1077039" y="417099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Thu Thập Dữ Liệu</a:t>
            </a:r>
            <a:endParaRPr lang="en-US" sz="2200" dirty="0"/>
          </a:p>
        </p:txBody>
      </p:sp>
      <p:sp>
        <p:nvSpPr>
          <p:cNvPr id="5" name="Text 3"/>
          <p:cNvSpPr/>
          <p:nvPr/>
        </p:nvSpPr>
        <p:spPr>
          <a:xfrm>
            <a:off x="1077039" y="4666536"/>
            <a:ext cx="3719989" cy="1532096"/>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Mở webcam, đọc khung hình, chuyển ảnh xám, phát hiện khuôn mặt, cắt và resize, lưu ảnh sau mỗi 10 khung hình.</a:t>
            </a:r>
            <a:endParaRPr lang="en-US" sz="1850" dirty="0"/>
          </a:p>
        </p:txBody>
      </p:sp>
      <p:sp>
        <p:nvSpPr>
          <p:cNvPr id="6" name="Shape 4"/>
          <p:cNvSpPr/>
          <p:nvPr/>
        </p:nvSpPr>
        <p:spPr>
          <a:xfrm>
            <a:off x="5215771" y="3333274"/>
            <a:ext cx="4198739" cy="239316"/>
          </a:xfrm>
          <a:prstGeom prst="roundRect">
            <a:avLst>
              <a:gd name="adj" fmla="val 15004"/>
            </a:avLst>
          </a:prstGeom>
          <a:solidFill>
            <a:srgbClr val="2F2B54"/>
          </a:solidFill>
          <a:ln/>
        </p:spPr>
        <p:txBody>
          <a:bodyPr/>
          <a:lstStyle/>
          <a:p>
            <a:endParaRPr lang="en-VN"/>
          </a:p>
        </p:txBody>
      </p:sp>
      <p:sp>
        <p:nvSpPr>
          <p:cNvPr id="7" name="Text 5"/>
          <p:cNvSpPr/>
          <p:nvPr/>
        </p:nvSpPr>
        <p:spPr>
          <a:xfrm>
            <a:off x="5455087" y="381190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Mô Hình Nhận Diện</a:t>
            </a:r>
            <a:endParaRPr lang="en-US" sz="2200" dirty="0"/>
          </a:p>
        </p:txBody>
      </p:sp>
      <p:sp>
        <p:nvSpPr>
          <p:cNvPr id="8" name="Text 6"/>
          <p:cNvSpPr/>
          <p:nvPr/>
        </p:nvSpPr>
        <p:spPr>
          <a:xfrm>
            <a:off x="5455087" y="4307443"/>
            <a:ext cx="3720108" cy="1532096"/>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Đọc file .npy, ghép dữ liệu và nhãn, chuẩn hóa đặc trưng, giảm chiều bằng PCA, huấn luyện KNN.</a:t>
            </a:r>
            <a:endParaRPr lang="en-US" sz="1850" dirty="0"/>
          </a:p>
        </p:txBody>
      </p:sp>
      <p:sp>
        <p:nvSpPr>
          <p:cNvPr id="9" name="Shape 7"/>
          <p:cNvSpPr/>
          <p:nvPr/>
        </p:nvSpPr>
        <p:spPr>
          <a:xfrm>
            <a:off x="9593937" y="2974300"/>
            <a:ext cx="4198739" cy="239316"/>
          </a:xfrm>
          <a:prstGeom prst="roundRect">
            <a:avLst>
              <a:gd name="adj" fmla="val 15004"/>
            </a:avLst>
          </a:prstGeom>
          <a:solidFill>
            <a:srgbClr val="2F2B54"/>
          </a:solidFill>
          <a:ln/>
        </p:spPr>
        <p:txBody>
          <a:bodyPr/>
          <a:lstStyle/>
          <a:p>
            <a:endParaRPr lang="en-VN"/>
          </a:p>
        </p:txBody>
      </p:sp>
      <p:sp>
        <p:nvSpPr>
          <p:cNvPr id="10" name="Text 8"/>
          <p:cNvSpPr/>
          <p:nvPr/>
        </p:nvSpPr>
        <p:spPr>
          <a:xfrm>
            <a:off x="9833253" y="345293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Nhận Diện Trực Tiếp</a:t>
            </a:r>
            <a:endParaRPr lang="en-US" sz="2200" dirty="0"/>
          </a:p>
        </p:txBody>
      </p:sp>
      <p:sp>
        <p:nvSpPr>
          <p:cNvPr id="11" name="Text 9"/>
          <p:cNvSpPr/>
          <p:nvPr/>
        </p:nvSpPr>
        <p:spPr>
          <a:xfrm>
            <a:off x="9833253" y="3948470"/>
            <a:ext cx="3720108" cy="1532096"/>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Mở webcam, phát hiện khuôn mặt, cắt, resize, chuẩn hóa, PCA, dự đoán nhãn và khoảng cách, hiển thị kết quả.</a:t>
            </a:r>
            <a:endParaRPr lang="en-US" sz="1850" dirty="0"/>
          </a:p>
        </p:txBody>
      </p:sp>
      <p:pic>
        <p:nvPicPr>
          <p:cNvPr id="13" name="Picture 12" descr="A blue square with white dots&#10;&#10;Description automatically generated with medium confidence">
            <a:extLst>
              <a:ext uri="{FF2B5EF4-FFF2-40B4-BE49-F238E27FC236}">
                <a16:creationId xmlns:a16="http://schemas.microsoft.com/office/drawing/2014/main" id="{667F65A5-23E3-7ECD-89BC-C8F6602B0BEB}"/>
              </a:ext>
            </a:extLst>
          </p:cNvPr>
          <p:cNvPicPr>
            <a:picLocks noChangeAspect="1"/>
          </p:cNvPicPr>
          <p:nvPr/>
        </p:nvPicPr>
        <p:blipFill>
          <a:blip r:embed="rId3"/>
          <a:stretch>
            <a:fillRect/>
          </a:stretch>
        </p:blipFill>
        <p:spPr>
          <a:xfrm>
            <a:off x="12711430" y="7708684"/>
            <a:ext cx="1828800" cy="406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14" name="Picture 13" descr="A blue square with white dots&#10;&#10;Description automatically generated with medium confidence">
            <a:extLst>
              <a:ext uri="{FF2B5EF4-FFF2-40B4-BE49-F238E27FC236}">
                <a16:creationId xmlns:a16="http://schemas.microsoft.com/office/drawing/2014/main" id="{D66E9C06-8FBA-E27C-6573-4E577390FDA8}"/>
              </a:ext>
            </a:extLst>
          </p:cNvPr>
          <p:cNvPicPr>
            <a:picLocks noChangeAspect="1"/>
          </p:cNvPicPr>
          <p:nvPr/>
        </p:nvPicPr>
        <p:blipFill>
          <a:blip r:embed="rId3"/>
          <a:stretch>
            <a:fillRect/>
          </a:stretch>
        </p:blipFill>
        <p:spPr>
          <a:xfrm>
            <a:off x="12801600" y="7708685"/>
            <a:ext cx="1828800" cy="406400"/>
          </a:xfrm>
          <a:prstGeom prst="rect">
            <a:avLst/>
          </a:prstGeom>
        </p:spPr>
      </p:pic>
      <p:sp>
        <p:nvSpPr>
          <p:cNvPr id="2" name="Text 0"/>
          <p:cNvSpPr/>
          <p:nvPr/>
        </p:nvSpPr>
        <p:spPr>
          <a:xfrm>
            <a:off x="601623" y="472678"/>
            <a:ext cx="6123503" cy="505539"/>
          </a:xfrm>
          <a:prstGeom prst="rect">
            <a:avLst/>
          </a:prstGeom>
          <a:noFill/>
          <a:ln/>
        </p:spPr>
        <p:txBody>
          <a:bodyPr wrap="none" lIns="0" tIns="0" rIns="0" bIns="0" rtlCol="0" anchor="t"/>
          <a:lstStyle/>
          <a:p>
            <a:pPr marL="0" indent="0" algn="l">
              <a:lnSpc>
                <a:spcPts val="3950"/>
              </a:lnSpc>
              <a:buNone/>
            </a:pPr>
            <a:r>
              <a:rPr lang="en-US" sz="3150" dirty="0">
                <a:solidFill>
                  <a:srgbClr val="FFFFFF"/>
                </a:solidFill>
                <a:latin typeface="Kanit" pitchFamily="34" charset="0"/>
                <a:ea typeface="Kanit" pitchFamily="34" charset="-122"/>
                <a:cs typeface="Kanit" pitchFamily="34" charset="-120"/>
              </a:rPr>
              <a:t>Môi Trường và Công Cụ Phát Triển</a:t>
            </a:r>
            <a:endParaRPr lang="en-US" sz="3150" dirty="0"/>
          </a:p>
        </p:txBody>
      </p:sp>
      <p:sp>
        <p:nvSpPr>
          <p:cNvPr id="3" name="Text 1"/>
          <p:cNvSpPr/>
          <p:nvPr/>
        </p:nvSpPr>
        <p:spPr>
          <a:xfrm>
            <a:off x="601623" y="1407795"/>
            <a:ext cx="2022396" cy="252770"/>
          </a:xfrm>
          <a:prstGeom prst="rect">
            <a:avLst/>
          </a:prstGeom>
          <a:noFill/>
          <a:ln/>
        </p:spPr>
        <p:txBody>
          <a:bodyPr wrap="none" lIns="0" tIns="0" rIns="0" bIns="0" rtlCol="0" anchor="t"/>
          <a:lstStyle/>
          <a:p>
            <a:pPr marL="0" indent="0" algn="l">
              <a:lnSpc>
                <a:spcPts val="1950"/>
              </a:lnSpc>
              <a:buNone/>
            </a:pPr>
            <a:r>
              <a:rPr lang="en-US" sz="2000" dirty="0">
                <a:solidFill>
                  <a:srgbClr val="FFFFFF"/>
                </a:solidFill>
                <a:latin typeface="Kanit" pitchFamily="34" charset="0"/>
                <a:ea typeface="Kanit" pitchFamily="34" charset="-122"/>
                <a:cs typeface="Kanit" pitchFamily="34" charset="-120"/>
              </a:rPr>
              <a:t>Môi Trường</a:t>
            </a:r>
            <a:endParaRPr lang="en-US" sz="2000" dirty="0"/>
          </a:p>
        </p:txBody>
      </p:sp>
      <p:sp>
        <p:nvSpPr>
          <p:cNvPr id="4" name="Text 2"/>
          <p:cNvSpPr/>
          <p:nvPr/>
        </p:nvSpPr>
        <p:spPr>
          <a:xfrm>
            <a:off x="601623" y="1832372"/>
            <a:ext cx="6503908" cy="275034"/>
          </a:xfrm>
          <a:prstGeom prst="rect">
            <a:avLst/>
          </a:prstGeom>
          <a:noFill/>
          <a:ln/>
        </p:spPr>
        <p:txBody>
          <a:bodyPr wrap="none" lIns="0" tIns="0" rIns="0" bIns="0" rtlCol="0" anchor="t"/>
          <a:lstStyle/>
          <a:p>
            <a:pPr marL="0" indent="0" algn="l">
              <a:lnSpc>
                <a:spcPts val="2150"/>
              </a:lnSpc>
              <a:buNone/>
            </a:pPr>
            <a:r>
              <a:rPr lang="en-US" dirty="0">
                <a:solidFill>
                  <a:srgbClr val="D9E1FF"/>
                </a:solidFill>
                <a:latin typeface="Martel Sans Light" pitchFamily="34" charset="0"/>
                <a:ea typeface="Martel Sans Light" pitchFamily="34" charset="-122"/>
                <a:cs typeface="Martel Sans Light" pitchFamily="34" charset="-120"/>
              </a:rPr>
              <a:t>Python 12 trên Visual Studio Code.</a:t>
            </a:r>
            <a:endParaRPr lang="en-US" dirty="0"/>
          </a:p>
        </p:txBody>
      </p:sp>
      <p:sp>
        <p:nvSpPr>
          <p:cNvPr id="5" name="Text 3"/>
          <p:cNvSpPr/>
          <p:nvPr/>
        </p:nvSpPr>
        <p:spPr>
          <a:xfrm>
            <a:off x="601623" y="2279213"/>
            <a:ext cx="2022396" cy="252770"/>
          </a:xfrm>
          <a:prstGeom prst="rect">
            <a:avLst/>
          </a:prstGeom>
          <a:noFill/>
          <a:ln/>
        </p:spPr>
        <p:txBody>
          <a:bodyPr wrap="none" lIns="0" tIns="0" rIns="0" bIns="0" rtlCol="0" anchor="t"/>
          <a:lstStyle/>
          <a:p>
            <a:pPr marL="0" indent="0" algn="l">
              <a:lnSpc>
                <a:spcPts val="1950"/>
              </a:lnSpc>
              <a:buNone/>
            </a:pPr>
            <a:r>
              <a:rPr lang="en-US" sz="2000" dirty="0">
                <a:solidFill>
                  <a:srgbClr val="FFFFFF"/>
                </a:solidFill>
                <a:latin typeface="Kanit" pitchFamily="34" charset="0"/>
                <a:ea typeface="Kanit" pitchFamily="34" charset="-122"/>
                <a:cs typeface="Kanit" pitchFamily="34" charset="-120"/>
              </a:rPr>
              <a:t>Thư Viện Chính</a:t>
            </a:r>
            <a:endParaRPr lang="en-US" sz="2000" dirty="0"/>
          </a:p>
        </p:txBody>
      </p:sp>
      <p:sp>
        <p:nvSpPr>
          <p:cNvPr id="6" name="Text 4"/>
          <p:cNvSpPr/>
          <p:nvPr/>
        </p:nvSpPr>
        <p:spPr>
          <a:xfrm>
            <a:off x="601623" y="2734786"/>
            <a:ext cx="6503908" cy="275034"/>
          </a:xfrm>
          <a:prstGeom prst="rect">
            <a:avLst/>
          </a:prstGeom>
          <a:noFill/>
          <a:ln/>
        </p:spPr>
        <p:txBody>
          <a:bodyPr wrap="none" lIns="0" tIns="0" rIns="0" bIns="0" rtlCol="0" anchor="t"/>
          <a:lstStyle/>
          <a:p>
            <a:pPr marL="342900" indent="-342900" algn="l">
              <a:lnSpc>
                <a:spcPts val="2150"/>
              </a:lnSpc>
              <a:buSzPct val="100000"/>
              <a:buChar char="•"/>
            </a:pPr>
            <a:r>
              <a:rPr lang="en-US" dirty="0">
                <a:solidFill>
                  <a:srgbClr val="D9E1FF"/>
                </a:solidFill>
                <a:latin typeface="Martel Sans Light" pitchFamily="34" charset="0"/>
                <a:ea typeface="Martel Sans Light" pitchFamily="34" charset="-122"/>
                <a:cs typeface="Martel Sans Light" pitchFamily="34" charset="-120"/>
              </a:rPr>
              <a:t>Cv2: Xử lý ảnh, webcam, phát hiện khuôn mặt.</a:t>
            </a:r>
            <a:endParaRPr lang="en-US" dirty="0"/>
          </a:p>
        </p:txBody>
      </p:sp>
      <p:sp>
        <p:nvSpPr>
          <p:cNvPr id="7" name="Text 5"/>
          <p:cNvSpPr/>
          <p:nvPr/>
        </p:nvSpPr>
        <p:spPr>
          <a:xfrm>
            <a:off x="601623" y="3116441"/>
            <a:ext cx="6503908" cy="275034"/>
          </a:xfrm>
          <a:prstGeom prst="rect">
            <a:avLst/>
          </a:prstGeom>
          <a:noFill/>
          <a:ln/>
        </p:spPr>
        <p:txBody>
          <a:bodyPr wrap="none" lIns="0" tIns="0" rIns="0" bIns="0" rtlCol="0" anchor="t"/>
          <a:lstStyle/>
          <a:p>
            <a:pPr marL="342900" indent="-342900" algn="l">
              <a:lnSpc>
                <a:spcPts val="2150"/>
              </a:lnSpc>
              <a:buSzPct val="100000"/>
              <a:buChar char="•"/>
            </a:pPr>
            <a:r>
              <a:rPr lang="en-US" dirty="0">
                <a:solidFill>
                  <a:srgbClr val="D9E1FF"/>
                </a:solidFill>
                <a:latin typeface="Martel Sans Light" pitchFamily="34" charset="0"/>
                <a:ea typeface="Martel Sans Light" pitchFamily="34" charset="-122"/>
                <a:cs typeface="Martel Sans Light" pitchFamily="34" charset="-120"/>
              </a:rPr>
              <a:t>NumPy: Lưu trữ và xử lý dữ liệu ảnh.</a:t>
            </a:r>
            <a:endParaRPr lang="en-US" dirty="0"/>
          </a:p>
        </p:txBody>
      </p:sp>
      <p:sp>
        <p:nvSpPr>
          <p:cNvPr id="8" name="Text 6"/>
          <p:cNvSpPr/>
          <p:nvPr/>
        </p:nvSpPr>
        <p:spPr>
          <a:xfrm>
            <a:off x="601623" y="3513594"/>
            <a:ext cx="6503908" cy="275034"/>
          </a:xfrm>
          <a:prstGeom prst="rect">
            <a:avLst/>
          </a:prstGeom>
          <a:noFill/>
          <a:ln/>
        </p:spPr>
        <p:txBody>
          <a:bodyPr wrap="none" lIns="0" tIns="0" rIns="0" bIns="0" rtlCol="0" anchor="t"/>
          <a:lstStyle/>
          <a:p>
            <a:pPr marL="342900" indent="-342900" algn="l">
              <a:lnSpc>
                <a:spcPts val="2150"/>
              </a:lnSpc>
              <a:buSzPct val="100000"/>
              <a:buChar char="•"/>
            </a:pPr>
            <a:r>
              <a:rPr lang="en-US" dirty="0">
                <a:solidFill>
                  <a:srgbClr val="D9E1FF"/>
                </a:solidFill>
                <a:latin typeface="Martel Sans Light" pitchFamily="34" charset="0"/>
                <a:ea typeface="Martel Sans Light" pitchFamily="34" charset="-122"/>
                <a:cs typeface="Martel Sans Light" pitchFamily="34" charset="-120"/>
              </a:rPr>
              <a:t>Scikit-learn (sklearn): Huấn luyện mô hình KNN.</a:t>
            </a:r>
            <a:endParaRPr lang="en-US" dirty="0"/>
          </a:p>
        </p:txBody>
      </p:sp>
      <p:sp>
        <p:nvSpPr>
          <p:cNvPr id="9" name="Text 7"/>
          <p:cNvSpPr/>
          <p:nvPr/>
        </p:nvSpPr>
        <p:spPr>
          <a:xfrm>
            <a:off x="601623" y="3895249"/>
            <a:ext cx="6503908" cy="275034"/>
          </a:xfrm>
          <a:prstGeom prst="rect">
            <a:avLst/>
          </a:prstGeom>
          <a:noFill/>
          <a:ln/>
        </p:spPr>
        <p:txBody>
          <a:bodyPr wrap="none" lIns="0" tIns="0" rIns="0" bIns="0" rtlCol="0" anchor="t"/>
          <a:lstStyle/>
          <a:p>
            <a:pPr marL="342900" indent="-342900" algn="l">
              <a:lnSpc>
                <a:spcPts val="2150"/>
              </a:lnSpc>
              <a:buSzPct val="100000"/>
              <a:buChar char="•"/>
            </a:pPr>
            <a:r>
              <a:rPr lang="en-US" dirty="0">
                <a:solidFill>
                  <a:srgbClr val="D9E1FF"/>
                </a:solidFill>
                <a:latin typeface="Martel Sans Light" pitchFamily="34" charset="0"/>
                <a:ea typeface="Martel Sans Light" pitchFamily="34" charset="-122"/>
                <a:cs typeface="Martel Sans Light" pitchFamily="34" charset="-120"/>
              </a:rPr>
              <a:t>Os: Đọc dữ liệu người dùng.</a:t>
            </a:r>
            <a:endParaRPr lang="en-US" dirty="0"/>
          </a:p>
        </p:txBody>
      </p:sp>
      <p:sp>
        <p:nvSpPr>
          <p:cNvPr id="10" name="Text 8"/>
          <p:cNvSpPr/>
          <p:nvPr/>
        </p:nvSpPr>
        <p:spPr>
          <a:xfrm>
            <a:off x="601623" y="4344464"/>
            <a:ext cx="2022396" cy="252770"/>
          </a:xfrm>
          <a:prstGeom prst="rect">
            <a:avLst/>
          </a:prstGeom>
          <a:noFill/>
          <a:ln/>
        </p:spPr>
        <p:txBody>
          <a:bodyPr wrap="none" lIns="0" tIns="0" rIns="0" bIns="0" rtlCol="0" anchor="t"/>
          <a:lstStyle/>
          <a:p>
            <a:pPr marL="0" indent="0" algn="l">
              <a:lnSpc>
                <a:spcPts val="1950"/>
              </a:lnSpc>
              <a:buNone/>
            </a:pPr>
            <a:r>
              <a:rPr lang="en-US" sz="2000" dirty="0">
                <a:solidFill>
                  <a:srgbClr val="FFFFFF"/>
                </a:solidFill>
                <a:latin typeface="Kanit" pitchFamily="34" charset="0"/>
                <a:ea typeface="Kanit" pitchFamily="34" charset="-122"/>
                <a:cs typeface="Kanit" pitchFamily="34" charset="-120"/>
              </a:rPr>
              <a:t>Mô Hình Sử Dụng</a:t>
            </a:r>
            <a:endParaRPr lang="en-US" sz="2000" dirty="0"/>
          </a:p>
        </p:txBody>
      </p:sp>
      <p:sp>
        <p:nvSpPr>
          <p:cNvPr id="11" name="Text 9"/>
          <p:cNvSpPr/>
          <p:nvPr/>
        </p:nvSpPr>
        <p:spPr>
          <a:xfrm>
            <a:off x="601623" y="4771415"/>
            <a:ext cx="6503908" cy="275034"/>
          </a:xfrm>
          <a:prstGeom prst="rect">
            <a:avLst/>
          </a:prstGeom>
          <a:noFill/>
          <a:ln/>
        </p:spPr>
        <p:txBody>
          <a:bodyPr wrap="none" lIns="0" tIns="0" rIns="0" bIns="0" rtlCol="0" anchor="t"/>
          <a:lstStyle/>
          <a:p>
            <a:pPr marL="0" indent="0" algn="l">
              <a:lnSpc>
                <a:spcPts val="2150"/>
              </a:lnSpc>
              <a:buNone/>
            </a:pPr>
            <a:r>
              <a:rPr lang="en-US" dirty="0">
                <a:solidFill>
                  <a:srgbClr val="D9E1FF"/>
                </a:solidFill>
                <a:latin typeface="Martel Sans Light" pitchFamily="34" charset="0"/>
                <a:ea typeface="Martel Sans Light" pitchFamily="34" charset="-122"/>
                <a:cs typeface="Martel Sans Light" pitchFamily="34" charset="-120"/>
              </a:rPr>
              <a:t>haarcascade_frontalface_alt.xml</a:t>
            </a:r>
            <a:endParaRPr lang="en-US" dirty="0"/>
          </a:p>
        </p:txBody>
      </p:sp>
      <p:pic>
        <p:nvPicPr>
          <p:cNvPr id="12" name="Image 0" descr="preencoded.png"/>
          <p:cNvPicPr>
            <a:picLocks noChangeAspect="1"/>
          </p:cNvPicPr>
          <p:nvPr/>
        </p:nvPicPr>
        <p:blipFill>
          <a:blip r:embed="rId4"/>
          <a:srcRect t="3555" b="2885"/>
          <a:stretch/>
        </p:blipFill>
        <p:spPr>
          <a:xfrm>
            <a:off x="7362009" y="1261120"/>
            <a:ext cx="6503908" cy="608507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TotalTime>
  <Words>828</Words>
  <Application>Microsoft Office PowerPoint</Application>
  <PresentationFormat>Custom</PresentationFormat>
  <Paragraphs>98</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Kanit</vt:lpstr>
      <vt:lpstr>Martel Sans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PC</dc:creator>
  <cp:lastModifiedBy>2374802010551 - Hà Đại Vĩ - 71K29CNTT02</cp:lastModifiedBy>
  <cp:revision>3</cp:revision>
  <dcterms:created xsi:type="dcterms:W3CDTF">2025-08-03T12:20:52Z</dcterms:created>
  <dcterms:modified xsi:type="dcterms:W3CDTF">2025-08-03T12:44:45Z</dcterms:modified>
</cp:coreProperties>
</file>